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0" r:id="rId6"/>
    <p:sldId id="258" r:id="rId7"/>
    <p:sldId id="259" r:id="rId8"/>
    <p:sldId id="261" r:id="rId9"/>
    <p:sldId id="262" r:id="rId10"/>
    <p:sldId id="269" r:id="rId11"/>
    <p:sldId id="265" r:id="rId12"/>
    <p:sldId id="267" r:id="rId13"/>
    <p:sldId id="268" r:id="rId14"/>
    <p:sldId id="266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3" r:id="rId45"/>
    <p:sldId id="300" r:id="rId46"/>
    <p:sldId id="305" r:id="rId47"/>
    <p:sldId id="304" r:id="rId48"/>
    <p:sldId id="306" r:id="rId49"/>
    <p:sldId id="307" r:id="rId50"/>
    <p:sldId id="308" r:id="rId51"/>
    <p:sldId id="311" r:id="rId52"/>
    <p:sldId id="301" r:id="rId53"/>
    <p:sldId id="310" r:id="rId54"/>
    <p:sldId id="309" r:id="rId55"/>
    <p:sldId id="312" r:id="rId56"/>
    <p:sldId id="313" r:id="rId57"/>
    <p:sldId id="314" r:id="rId58"/>
    <p:sldId id="316" r:id="rId59"/>
    <p:sldId id="315" r:id="rId60"/>
    <p:sldId id="302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64CD-59E9-4A6C-A769-1D24FECDC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54885-9BFF-4847-A5CE-A2C32E90D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15B6F-F7EC-4AAF-87AA-E3104A571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1EF6-701B-41DB-920A-2EE2718B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F87F8-A4F5-4461-A5C3-5DC06C1B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9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7E33-6753-47D8-8739-DEB47D5C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4EABE-4E72-4FB0-8A61-719767643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47FEC-A1E7-41D1-973C-EAB44239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8DCC0-E55D-4871-BA4C-5E8BA3D7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A300E-8E48-4D9F-9E24-2E55E09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20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463D0-07FC-44E6-B6CC-4ACF17BDD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51CEE-58E9-456D-9700-4C87E16AD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A1DC0-21F4-48E9-8F34-E983DF1C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75D52-03FE-47EB-9C82-47B37BECF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FB3CD-79AE-48FD-B0E0-419DC8B0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1274-FDD9-4408-890A-92F99042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3E61B-EAB6-4F57-B415-432A4E9E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58840-1F95-4AAC-88BE-73B7B66F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9D1D-43E7-448D-8633-444769A3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8530C-DBC7-49CD-AAF0-D1B3496D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0070-2B7A-4943-9F62-03C5B6FA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5072E-6479-4B90-9036-AFEC57A06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FF0C-6AD4-4D91-A7DC-3B6151DD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C11-322B-4322-9874-7E0501B6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0CE5E-097C-4EFF-BD8D-A936AF23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13C4-5ABD-4D07-83F1-984FB77E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F0EC6-AEC1-43E3-B627-17383CB63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4FB96-C6A6-468E-B1C7-374558F8B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6D950-CEDE-4796-8AF1-E9A0277B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47ED4-F5FE-49AB-A43A-FAF652DB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C52F7-645C-4AC1-86A1-15312DA4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08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D0E9-E4DD-408F-BFF9-9920F72A5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DB386-3EDB-4E8A-8589-AA7F57FC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A468C-E955-4586-A3F2-207B3BDDC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3BA98-58D1-49DE-B6DF-40CCBB2C5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B4B7B4-D3D7-40E0-990D-7FBBD113D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03AF7-4758-4BB9-BF75-F4DBA5A7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68042-BE52-4396-A4CF-517A064CE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F84C3-684E-4B41-8FE6-404674F6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4FDE-006A-4C7A-8B8A-CA0CEA98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8C814-1EA9-40EA-AC2E-D973242E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9705F-31FB-406D-BBCB-E329AB8E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B897E-2753-4082-BF29-6E5D8247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2E2D2-518C-4EAA-9DE1-D2A9BA6D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51455-30DB-4DB0-9256-109A2CF5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D7617-CDD4-425D-AB88-C1796E1F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B1EE-AA27-4122-9F16-0C859576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EDA7-49B1-4522-BD8A-917D3DD3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CA4F8-EE87-4176-8285-8ED6E6461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D0774-0F7E-4358-9976-743FDFE6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81EF5-D4B1-47EA-8E1D-C5FD0BF7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BF453-1EF7-4273-9F6B-E0798DA1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5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8FF7-6E30-450E-85BA-C1ACC37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0816D-E4FB-4F6D-A52F-59F0A722D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95857-BB03-46B4-BB59-9111EBB42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A0006-5092-41C4-9BB5-F3DDDEB00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051F8-290C-4FC1-B5F0-3402A641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63454-180A-4112-9FDF-DF5D76DF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9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3D8E9-2DA2-424C-A118-1E88967B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6CF63-E58B-45CF-9B40-F6674C107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D24B5-95AD-4A91-B7BD-D3F8B1C09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14DEB-B58A-4F1A-AD8A-50D78B14DD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B153-7B27-4ECB-BAD0-C158FAB50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47C6D-9356-4E6B-BA80-69E242ACB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FE6E-0572-47BE-8CC1-9C7595836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5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01B53C-2081-4E06-94E1-326EEA509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Inheritance – Types - Derived Class Constructors- Issues in Inheritance – Virtual base Class 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Polymorphism – Virtual functions – Pure virtual functions. 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400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A9E9-C55A-4271-A6AB-3B6F7A51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Relationships vs visibility control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35FC7-D3A5-4051-8F76-6B55708405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Public Inheritance – is a relationship between the parent and the child class objects</a:t>
            </a:r>
          </a:p>
          <a:p>
            <a:pPr lvl="1"/>
            <a:r>
              <a:rPr lang="en-US" sz="2800" b="0" i="0" u="none" strike="noStrike" baseline="0" dirty="0"/>
              <a:t>object of a derived class should also be an object of the base class</a:t>
            </a:r>
            <a:endParaRPr lang="en-IN" sz="4400" dirty="0"/>
          </a:p>
          <a:p>
            <a:r>
              <a:rPr lang="en-IN" dirty="0"/>
              <a:t>Protected (Inheritance) – improves access for derived to access base class private members</a:t>
            </a:r>
          </a:p>
          <a:p>
            <a:r>
              <a:rPr lang="en-IN" dirty="0"/>
              <a:t>Private Inheritance – has a relationship between the parent and the child class objects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AC953-D7ED-44E2-AB64-644829C533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7D9DF-BFC4-437B-AA33-A7583412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0052"/>
            <a:ext cx="3778045" cy="51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759D8-52EC-49ED-9113-2CDD0E4A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7FEF9-FDF4-4DC0-B713-C0FB30C23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558799"/>
          </a:xfrm>
        </p:spPr>
        <p:txBody>
          <a:bodyPr/>
          <a:lstStyle/>
          <a:p>
            <a:r>
              <a:rPr lang="en-IN" dirty="0"/>
              <a:t>Ref: https://www.tenouk.com/Module16a.html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6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BCD09-7F11-43B8-8AC2-31E7DE6A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387746" cy="4591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B140F-C9D1-484D-A794-922F6A269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50" y="439806"/>
            <a:ext cx="3962835" cy="3781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B2D0E-D959-4BB9-8A6D-C04C125B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912" y="1555605"/>
            <a:ext cx="4263241" cy="3128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1D2F0-3DF4-4FC5-AAA7-960295E28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850" y="0"/>
            <a:ext cx="3133505" cy="2047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E89F44-3013-40AD-A3A1-0B66C6F98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020" y="2805795"/>
            <a:ext cx="3713980" cy="283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B0FA3-62B0-440C-9607-55004ABEF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2" y="4624336"/>
            <a:ext cx="2674852" cy="2149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059B3-08E2-4EB8-9CD5-606EEAA95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850" y="4300100"/>
            <a:ext cx="2453853" cy="1463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15ECC8-EAD5-4BFD-881F-3A856B58D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6693" y="4707774"/>
            <a:ext cx="2629128" cy="9297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9A94B3-2698-4476-BB97-4694FC5C2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8020" y="5698849"/>
            <a:ext cx="2530059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FCEBC-9F9B-4087-9AEB-5CECF2E9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22913" cy="227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06017-EEE9-455B-A27B-E105ADB3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24"/>
            <a:ext cx="5128591" cy="203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61044-957F-4F5D-8567-B38343CD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9540"/>
            <a:ext cx="6096000" cy="4308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B577D-B1B9-46B3-AAB1-7542971C9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360" y="0"/>
            <a:ext cx="3589953" cy="4133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1E877-77E5-4E5C-B3D6-D549B2023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713" y="4328933"/>
            <a:ext cx="4823878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87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263278D-10D8-40A1-A120-8985E574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19" y="0"/>
            <a:ext cx="3431782" cy="1550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BBD846-2AC6-4AA6-8B61-3074C7F2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11782" cy="3736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42085-4507-4708-B0E5-6A2F9860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36258"/>
            <a:ext cx="4433779" cy="3121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0470A-86DB-4192-98CA-CA9CBAB5F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020" y="1681709"/>
            <a:ext cx="5623846" cy="2988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F719B6-85D0-4F20-BFF4-75AD28313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020" y="4888811"/>
            <a:ext cx="3198246" cy="1177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6303E1-F98B-43BE-B3A8-35751BAC8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829" y="4888810"/>
            <a:ext cx="2886055" cy="9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8731-5DA9-4C76-8853-E61A00A8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5542935" cy="1325563"/>
          </a:xfrm>
        </p:spPr>
        <p:txBody>
          <a:bodyPr/>
          <a:lstStyle/>
          <a:p>
            <a:r>
              <a:rPr lang="en-IN" dirty="0"/>
              <a:t>Derived class constructor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0AE1-B690-46A8-8973-20537B082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0595"/>
            <a:ext cx="4549877" cy="435133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The constructors have to provide data for the new members, if any, and for the inherited members.</a:t>
            </a:r>
          </a:p>
          <a:p>
            <a:pPr algn="l"/>
            <a:r>
              <a:rPr lang="en-US" sz="1800" dirty="0">
                <a:latin typeface="Bembo" panose="02020502050201020203" pitchFamily="18" charset="0"/>
              </a:rPr>
              <a:t>The protected and public attributes of the base class can be set directly by the derived class constructor </a:t>
            </a:r>
            <a:endParaRPr lang="en-US" sz="1800" b="0" i="0" u="none" strike="noStrike" baseline="0" dirty="0">
              <a:latin typeface="Bembo" panose="02020502050201020203" pitchFamily="18" charset="0"/>
            </a:endParaRPr>
          </a:p>
          <a:p>
            <a:pPr algn="l"/>
            <a:r>
              <a:rPr lang="en-US" sz="1800" dirty="0">
                <a:latin typeface="Bembo" panose="02020502050201020203" pitchFamily="18" charset="0"/>
              </a:rPr>
              <a:t>The private attributes of the base class has to be set through public methods by the derived class constructor</a:t>
            </a:r>
          </a:p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Conceptually, that means the base-class object should be constructed before the program enters the body of the derived-class constructor. (performed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Bembo" panose="02020502050201020203" pitchFamily="18" charset="0"/>
              </a:rPr>
              <a:t>using member initialization syntax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 in C++)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EC692-5E1A-489E-8F75-22C882A8F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81"/>
          <a:stretch/>
        </p:blipFill>
        <p:spPr>
          <a:xfrm>
            <a:off x="4801634" y="309951"/>
            <a:ext cx="3989833" cy="1730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05B17-E0C5-4004-B44A-BDD8C425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19" y="3188611"/>
            <a:ext cx="5365762" cy="22579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C8601-FF69-4ECA-9C40-04A949E22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29" r="3450"/>
          <a:stretch/>
        </p:blipFill>
        <p:spPr>
          <a:xfrm>
            <a:off x="8339819" y="0"/>
            <a:ext cx="3852181" cy="3188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718AC5-DE2E-4C0C-BF0C-A0A729268F98}"/>
              </a:ext>
            </a:extLst>
          </p:cNvPr>
          <p:cNvSpPr txBox="1"/>
          <p:nvPr/>
        </p:nvSpPr>
        <p:spPr>
          <a:xfrm>
            <a:off x="92101" y="5901718"/>
            <a:ext cx="1216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Overdraft::Overdraft(</a:t>
            </a:r>
            <a:r>
              <a:rPr lang="en-IN" b="1" dirty="0" err="1">
                <a:solidFill>
                  <a:schemeClr val="accent1"/>
                </a:solidFill>
              </a:rPr>
              <a:t>const</a:t>
            </a:r>
            <a:r>
              <a:rPr lang="en-IN" b="1" dirty="0">
                <a:solidFill>
                  <a:schemeClr val="accent1"/>
                </a:solidFill>
              </a:rPr>
              <a:t> char *s, long an, double </a:t>
            </a:r>
            <a:r>
              <a:rPr lang="en-IN" b="1" dirty="0" err="1">
                <a:solidFill>
                  <a:schemeClr val="accent1"/>
                </a:solidFill>
              </a:rPr>
              <a:t>bal</a:t>
            </a:r>
            <a:r>
              <a:rPr lang="en-IN" b="1" dirty="0">
                <a:solidFill>
                  <a:schemeClr val="accent1"/>
                </a:solidFill>
              </a:rPr>
              <a:t>, double m1, double r) : </a:t>
            </a:r>
            <a:r>
              <a:rPr lang="en-IN" b="1" dirty="0" err="1">
                <a:solidFill>
                  <a:schemeClr val="accent1"/>
                </a:solidFill>
              </a:rPr>
              <a:t>BankAccount</a:t>
            </a:r>
            <a:r>
              <a:rPr lang="en-IN" b="1" dirty="0">
                <a:solidFill>
                  <a:schemeClr val="accent1"/>
                </a:solidFill>
              </a:rPr>
              <a:t>(s, an, </a:t>
            </a:r>
            <a:r>
              <a:rPr lang="en-IN" b="1" dirty="0" err="1">
                <a:solidFill>
                  <a:schemeClr val="accent1"/>
                </a:solidFill>
              </a:rPr>
              <a:t>bal</a:t>
            </a:r>
            <a:r>
              <a:rPr lang="en-IN" b="1" dirty="0">
                <a:solidFill>
                  <a:schemeClr val="accent1"/>
                </a:solidFill>
              </a:rPr>
              <a:t>), </a:t>
            </a:r>
            <a:r>
              <a:rPr lang="en-IN" b="1" dirty="0" err="1">
                <a:solidFill>
                  <a:schemeClr val="accent1"/>
                </a:solidFill>
              </a:rPr>
              <a:t>maxLoan</a:t>
            </a:r>
            <a:r>
              <a:rPr lang="en-IN" b="1" dirty="0">
                <a:solidFill>
                  <a:schemeClr val="accent1"/>
                </a:solidFill>
              </a:rPr>
              <a:t>(m1), rate(r){</a:t>
            </a:r>
          </a:p>
          <a:p>
            <a:r>
              <a:rPr lang="en-IN" b="1" dirty="0">
                <a:solidFill>
                  <a:schemeClr val="accent1"/>
                </a:solidFill>
              </a:rPr>
              <a:t>}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0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F6E8F9-8323-427F-BEAD-9D5C4901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872626" cy="6042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62B64-139A-4B6D-A122-EB8AE8E6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2" y="549369"/>
            <a:ext cx="6291348" cy="35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CCA9C-253E-4998-8B88-122D7C2A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9908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5EB76-5AFA-4644-AE6A-A1D5BD58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947" y="2514379"/>
            <a:ext cx="5130010" cy="1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EAFC-FEC2-4D4C-AB5F-5CF574A7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3458"/>
            <a:ext cx="10515600" cy="509946"/>
          </a:xfrm>
        </p:spPr>
        <p:txBody>
          <a:bodyPr>
            <a:normAutofit fontScale="90000"/>
          </a:bodyPr>
          <a:lstStyle/>
          <a:p>
            <a:r>
              <a:rPr lang="en-IN" dirty="0"/>
              <a:t>Relationship between base and derivative objects, references and pointers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A9D2-145A-4FA6-A5A3-1F2B73B6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7251"/>
            <a:ext cx="12192000" cy="542074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RatedPlayer</a:t>
            </a:r>
            <a:r>
              <a:rPr lang="en-US" sz="1800" b="0" i="0" u="none" strike="noStrike" baseline="0" dirty="0">
                <a:latin typeface="Courier"/>
              </a:rPr>
              <a:t> rplayer1(1140, "Mallory", "Duck", true);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Courier"/>
              </a:rPr>
              <a:t>rplayer1.Name(); // derived object uses base method</a:t>
            </a:r>
          </a:p>
          <a:p>
            <a:pPr marL="0" indent="0" algn="l">
              <a:buNone/>
            </a:pPr>
            <a:endParaRPr lang="en-US" sz="1800" dirty="0">
              <a:latin typeface="Courier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RatedPlayer</a:t>
            </a:r>
            <a:r>
              <a:rPr lang="en-US" sz="1800" b="0" i="0" u="none" strike="noStrike" baseline="0" dirty="0">
                <a:latin typeface="Courier"/>
              </a:rPr>
              <a:t> rplayer1(1140, "Mallory", "Duck", true);</a:t>
            </a: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TableTennisPlayer</a:t>
            </a:r>
            <a:r>
              <a:rPr lang="en-US" sz="1800" b="0" i="0" u="none" strike="noStrike" baseline="0" dirty="0">
                <a:latin typeface="Courier"/>
              </a:rPr>
              <a:t> &amp; rt = </a:t>
            </a:r>
            <a:r>
              <a:rPr lang="en-US" sz="1800" b="0" i="0" u="none" strike="noStrike" baseline="0" dirty="0" err="1">
                <a:latin typeface="Courier"/>
              </a:rPr>
              <a:t>rplayer</a:t>
            </a:r>
            <a:r>
              <a:rPr lang="en-US" sz="1800" b="0" i="0" u="none" strike="noStrike" baseline="0" dirty="0"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TableTennisPlayer</a:t>
            </a:r>
            <a:r>
              <a:rPr lang="en-US" sz="1800" b="0" i="0" u="none" strike="noStrike" baseline="0" dirty="0">
                <a:latin typeface="Courier"/>
              </a:rPr>
              <a:t> * </a:t>
            </a:r>
            <a:r>
              <a:rPr lang="en-US" sz="1800" b="0" i="0" u="none" strike="noStrike" baseline="0" dirty="0" err="1">
                <a:latin typeface="Courier"/>
              </a:rPr>
              <a:t>pt</a:t>
            </a:r>
            <a:r>
              <a:rPr lang="en-US" sz="1800" b="0" i="0" u="none" strike="noStrike" baseline="0" dirty="0">
                <a:latin typeface="Courier"/>
              </a:rPr>
              <a:t> = &amp;</a:t>
            </a:r>
            <a:r>
              <a:rPr lang="en-US" sz="1800" b="0" i="0" u="none" strike="noStrike" baseline="0" dirty="0" err="1">
                <a:latin typeface="Courier"/>
              </a:rPr>
              <a:t>rplayer</a:t>
            </a:r>
            <a:r>
              <a:rPr lang="en-US" sz="1800" b="0" i="0" u="none" strike="noStrike" baseline="0" dirty="0"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rt.Name</a:t>
            </a:r>
            <a:r>
              <a:rPr lang="en-US" sz="1800" b="0" i="0" u="none" strike="noStrike" baseline="0" dirty="0">
                <a:latin typeface="Courier"/>
              </a:rPr>
              <a:t>(); // invoke Name() with reference</a:t>
            </a:r>
          </a:p>
          <a:p>
            <a:pPr marL="0" indent="0" algn="l">
              <a:buNone/>
            </a:pPr>
            <a:r>
              <a:rPr lang="en-US" sz="1800" dirty="0" err="1">
                <a:latin typeface="Courier"/>
              </a:rPr>
              <a:t>p</a:t>
            </a:r>
            <a:r>
              <a:rPr lang="en-US" sz="1800" b="0" i="0" u="none" strike="noStrike" baseline="0" dirty="0" err="1">
                <a:latin typeface="Courier"/>
              </a:rPr>
              <a:t>t</a:t>
            </a:r>
            <a:r>
              <a:rPr lang="en-US" sz="1800" b="0" i="0" u="none" strike="noStrike" baseline="0" dirty="0">
                <a:latin typeface="Courier"/>
              </a:rPr>
              <a:t>-&gt;Name(); // invoke Name() with pointer</a:t>
            </a:r>
          </a:p>
          <a:p>
            <a:pPr marL="0" indent="0" algn="l">
              <a:buNone/>
            </a:pPr>
            <a:endParaRPr lang="en-US" sz="1800" dirty="0">
              <a:latin typeface="Courier"/>
            </a:endParaRP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TableTennisPlayer</a:t>
            </a:r>
            <a:r>
              <a:rPr lang="en-US" sz="1800" b="0" i="0" u="none" strike="noStrike" baseline="0" dirty="0">
                <a:latin typeface="Courier"/>
              </a:rPr>
              <a:t> player("Betsy", "Bloop", true);</a:t>
            </a: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RatedPlayer</a:t>
            </a:r>
            <a:r>
              <a:rPr lang="en-US" sz="1800" b="0" i="0" u="none" strike="noStrike" baseline="0" dirty="0">
                <a:latin typeface="Courier"/>
              </a:rPr>
              <a:t> &amp; </a:t>
            </a:r>
            <a:r>
              <a:rPr lang="en-US" sz="1800" b="0" i="0" u="none" strike="noStrike" baseline="0" dirty="0" err="1">
                <a:latin typeface="Courier"/>
              </a:rPr>
              <a:t>rr</a:t>
            </a:r>
            <a:r>
              <a:rPr lang="en-US" sz="1800" b="0" i="0" u="none" strike="noStrike" baseline="0" dirty="0">
                <a:latin typeface="Courier"/>
              </a:rPr>
              <a:t> = player; // NOT ALLOWED</a:t>
            </a:r>
          </a:p>
          <a:p>
            <a:pPr marL="0" indent="0" algn="l">
              <a:buNone/>
            </a:pPr>
            <a:r>
              <a:rPr lang="en-US" sz="1800" b="0" i="0" u="none" strike="noStrike" baseline="0" dirty="0" err="1">
                <a:latin typeface="Courier"/>
              </a:rPr>
              <a:t>RatedPlayer</a:t>
            </a:r>
            <a:r>
              <a:rPr lang="en-US" sz="1800" b="0" i="0" u="none" strike="noStrike" baseline="0" dirty="0">
                <a:latin typeface="Courier"/>
              </a:rPr>
              <a:t> * pr = player; // NOT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68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9F35D-3E6B-4C67-9111-DBEC0F78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2" y="968045"/>
            <a:ext cx="4327668" cy="3126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76619-0308-4786-B198-E06A81CC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50" y="1326843"/>
            <a:ext cx="6387716" cy="119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997CAA-236B-4C60-91EE-9D1AD31F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562" y="3319913"/>
            <a:ext cx="7842520" cy="16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2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442B-6515-47F9-AE4D-7D3A5141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005F4-0EE6-4554-92C0-4494032A9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Derive new classes from the old ones</a:t>
            </a:r>
          </a:p>
          <a:p>
            <a:r>
              <a:rPr lang="en-IN" dirty="0"/>
              <a:t>Supports the following:</a:t>
            </a:r>
          </a:p>
          <a:p>
            <a:pPr lvl="1"/>
            <a:r>
              <a:rPr lang="en-US" dirty="0"/>
              <a:t>You can </a:t>
            </a:r>
            <a:r>
              <a:rPr lang="en-US" b="1" dirty="0">
                <a:solidFill>
                  <a:srgbClr val="FF0000"/>
                </a:solidFill>
              </a:rPr>
              <a:t>add functionality </a:t>
            </a:r>
            <a:r>
              <a:rPr lang="en-US" dirty="0"/>
              <a:t>to an existing class. For example, given a basic array class, you could add arithmetic operations.</a:t>
            </a:r>
          </a:p>
          <a:p>
            <a:pPr lvl="1"/>
            <a:r>
              <a:rPr lang="en-US" dirty="0"/>
              <a:t>You can </a:t>
            </a:r>
            <a:r>
              <a:rPr lang="en-US" b="1" dirty="0">
                <a:solidFill>
                  <a:srgbClr val="FF0000"/>
                </a:solidFill>
              </a:rPr>
              <a:t>add to the data </a:t>
            </a:r>
            <a:r>
              <a:rPr lang="en-US" dirty="0"/>
              <a:t>that a class represents. For example, given a basic string class, you could derive a class that adds a data member representing a color to be used when displaying the string.</a:t>
            </a:r>
          </a:p>
          <a:p>
            <a:pPr lvl="1"/>
            <a:r>
              <a:rPr lang="en-US" dirty="0"/>
              <a:t>You can </a:t>
            </a:r>
            <a:r>
              <a:rPr lang="en-US" b="1" dirty="0">
                <a:solidFill>
                  <a:srgbClr val="FF0000"/>
                </a:solidFill>
              </a:rPr>
              <a:t>modify how a class method behaves</a:t>
            </a:r>
            <a:r>
              <a:rPr lang="en-US" dirty="0"/>
              <a:t>. For example, given a Passenger class that represents the services provided to an airline passenger, you can derive a </a:t>
            </a:r>
            <a:r>
              <a:rPr lang="en-US" dirty="0" err="1"/>
              <a:t>FirstClassPassenger</a:t>
            </a:r>
            <a:r>
              <a:rPr lang="en-US" dirty="0"/>
              <a:t> class that provides a higher level of services.</a:t>
            </a:r>
          </a:p>
          <a:p>
            <a:r>
              <a:rPr lang="en-US" b="1" dirty="0">
                <a:solidFill>
                  <a:srgbClr val="002060"/>
                </a:solidFill>
              </a:rPr>
              <a:t>The above can be performed with the object code of the old ones</a:t>
            </a:r>
          </a:p>
        </p:txBody>
      </p:sp>
    </p:spTree>
    <p:extLst>
      <p:ext uri="{BB962C8B-B14F-4D97-AF65-F5344CB8AC3E}">
        <p14:creationId xmlns:p14="http://schemas.microsoft.com/office/powerpoint/2010/main" val="234998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822D6-297D-427C-BECA-5A6B6930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0" y="1121723"/>
            <a:ext cx="5464627" cy="608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DFADD-CDEE-4BF7-82CA-B20B0782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60" y="1893760"/>
            <a:ext cx="7724397" cy="400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73E52-7FC4-43EA-9CEC-D91CA7EA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0" y="2444127"/>
            <a:ext cx="5913743" cy="672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3A73E-2D61-41FD-A975-22772546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40" y="4452957"/>
            <a:ext cx="6194604" cy="10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DFC5E-2E02-47A4-9E7D-89EC43821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41" y="5934937"/>
            <a:ext cx="9898586" cy="288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48C50C-5DC4-4628-9603-317E12ADE7EB}"/>
              </a:ext>
            </a:extLst>
          </p:cNvPr>
          <p:cNvSpPr txBox="1"/>
          <p:nvPr/>
        </p:nvSpPr>
        <p:spPr>
          <a:xfrm>
            <a:off x="533440" y="5527565"/>
            <a:ext cx="280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Uses the following function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20F81-DE4B-485A-B225-B973E2DAF8C7}"/>
              </a:ext>
            </a:extLst>
          </p:cNvPr>
          <p:cNvSpPr txBox="1"/>
          <p:nvPr/>
        </p:nvSpPr>
        <p:spPr>
          <a:xfrm>
            <a:off x="829960" y="758286"/>
            <a:ext cx="513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Initialising the base class object from derived object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3A75D-39B4-48C3-AA6F-5790E3468C86}"/>
              </a:ext>
            </a:extLst>
          </p:cNvPr>
          <p:cNvSpPr txBox="1"/>
          <p:nvPr/>
        </p:nvSpPr>
        <p:spPr>
          <a:xfrm>
            <a:off x="605045" y="4115073"/>
            <a:ext cx="524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Assigning a derived class object to a base class object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2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8263-40CD-4E6C-9614-EECDAE6E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Polymorphic Public 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2499-6DAF-47DF-9616-03367B51E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Objects of the derived class can use the base-class methods without change. 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But you can encounter situations in which you want a method to behave differently for the derived class than it does for the base class.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That is, the way a particular method behaves may depend on the object that invokes it.</a:t>
            </a:r>
          </a:p>
          <a:p>
            <a:pPr algn="l"/>
            <a:r>
              <a:rPr lang="en-US" sz="2400" dirty="0">
                <a:latin typeface="Bembo" panose="02020502050201020203" pitchFamily="18" charset="0"/>
              </a:rPr>
              <a:t>Two key mechanisms </a:t>
            </a:r>
          </a:p>
          <a:p>
            <a:pPr lvl="1"/>
            <a:r>
              <a:rPr lang="en-US" b="0" i="0" u="none" strike="noStrike" baseline="0" dirty="0">
                <a:latin typeface="Bembo" panose="02020502050201020203" pitchFamily="18" charset="0"/>
              </a:rPr>
              <a:t>Redefining base-class methods in a derived class</a:t>
            </a:r>
          </a:p>
          <a:p>
            <a:pPr lvl="1"/>
            <a:r>
              <a:rPr lang="en-US" b="0" i="0" u="none" strike="noStrike" baseline="0" dirty="0">
                <a:latin typeface="Bembo" panose="02020502050201020203" pitchFamily="18" charset="0"/>
              </a:rPr>
              <a:t>Using virtual methods</a:t>
            </a:r>
          </a:p>
          <a:p>
            <a:r>
              <a:rPr lang="en-US" sz="2400" dirty="0">
                <a:latin typeface="Bembo" panose="02020502050201020203" pitchFamily="18" charset="0"/>
              </a:rPr>
              <a:t>Qualifier name for methods (member functions)</a:t>
            </a:r>
          </a:p>
          <a:p>
            <a:pPr lvl="1"/>
            <a:r>
              <a:rPr lang="en-US" dirty="0">
                <a:latin typeface="Bembo" panose="02020502050201020203" pitchFamily="18" charset="0"/>
              </a:rPr>
              <a:t>&lt;</a:t>
            </a:r>
            <a:r>
              <a:rPr lang="en-US" dirty="0" err="1">
                <a:latin typeface="Bembo" panose="02020502050201020203" pitchFamily="18" charset="0"/>
              </a:rPr>
              <a:t>class_name</a:t>
            </a:r>
            <a:r>
              <a:rPr lang="en-US" dirty="0">
                <a:latin typeface="Bembo" panose="02020502050201020203" pitchFamily="18" charset="0"/>
              </a:rPr>
              <a:t>&gt; :: &lt;</a:t>
            </a:r>
            <a:r>
              <a:rPr lang="en-US" dirty="0" err="1">
                <a:latin typeface="Bembo" panose="02020502050201020203" pitchFamily="18" charset="0"/>
              </a:rPr>
              <a:t>function_name</a:t>
            </a:r>
            <a:r>
              <a:rPr lang="en-US" dirty="0">
                <a:latin typeface="Bembo" panose="02020502050201020203" pitchFamily="18" charset="0"/>
              </a:rPr>
              <a:t>&gt;</a:t>
            </a:r>
          </a:p>
          <a:p>
            <a:r>
              <a:rPr lang="en-US" dirty="0">
                <a:latin typeface="Bembo" panose="02020502050201020203" pitchFamily="18" charset="0"/>
              </a:rPr>
              <a:t>Virtual keyword</a:t>
            </a:r>
          </a:p>
          <a:p>
            <a:pPr lvl="1"/>
            <a:r>
              <a:rPr lang="en-US" dirty="0">
                <a:latin typeface="Bembo" panose="02020502050201020203" pitchFamily="18" charset="0"/>
              </a:rPr>
              <a:t>Used for the functions of the base class that have different definitions in the derived class</a:t>
            </a:r>
          </a:p>
          <a:p>
            <a:pPr lvl="1"/>
            <a:r>
              <a:rPr lang="en-US" dirty="0">
                <a:latin typeface="Bembo" panose="02020502050201020203" pitchFamily="18" charset="0"/>
              </a:rPr>
              <a:t>Required for run time polymorphism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3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3057-464D-47F3-B456-0CD2DE47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F321-9CB6-4D70-9179-29CEB06AA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A980-416C-43A1-8C01-326F9179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0357" cy="338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C000E-4D0F-4A12-95B1-7F126992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0332373" cy="31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8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7C8478-1FCE-49B0-A747-FBFB5AC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9610"/>
          </a:xfrm>
        </p:spPr>
        <p:txBody>
          <a:bodyPr>
            <a:normAutofit fontScale="90000"/>
          </a:bodyPr>
          <a:lstStyle/>
          <a:p>
            <a:r>
              <a:rPr lang="en-IN" dirty="0"/>
              <a:t>Virtual vs Non virtual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103F-3CD7-4098-9073-6A7443CF8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53909"/>
            <a:ext cx="6019800" cy="4351338"/>
          </a:xfrm>
        </p:spPr>
        <p:txBody>
          <a:bodyPr>
            <a:no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If you don’t use the keyword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virtual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, the program chooses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Bembo" panose="02020502050201020203" pitchFamily="18" charset="0"/>
              </a:rPr>
              <a:t>amethod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 based on the reference type or pointer type. 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// behavior with non-virtual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"/>
              </a:rPr>
              <a:t>ViewAcct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()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// method chosen according to reference type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Brass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"/>
              </a:rPr>
              <a:t>dom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("Dominic Banker", 11224, 4183.45); //base class object</a:t>
            </a:r>
          </a:p>
          <a:p>
            <a:pPr marL="0" indent="0" algn="l">
              <a:buNone/>
            </a:pPr>
            <a:r>
              <a:rPr lang="sv-SE" sz="2000" b="0" i="0" u="none" strike="noStrike" baseline="0" dirty="0">
                <a:solidFill>
                  <a:srgbClr val="000000"/>
                </a:solidFill>
                <a:latin typeface="Courier"/>
              </a:rPr>
              <a:t>BrassPlus dot("Dorothy Banker", 12118, 2592.00); //derived class object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Brass &amp; b1_ref =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"/>
              </a:rPr>
              <a:t>dom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Brass &amp; b2_ref = dot;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b1_ref.ViewAcct(); // use Brass::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"/>
              </a:rPr>
              <a:t>ViewAcct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()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b2_ref.ViewAcct(); // use Brass::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Courier"/>
              </a:rPr>
              <a:t>ViewAcct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ourier"/>
              </a:rPr>
              <a:t>()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387CB1-EDFB-4730-B2B7-39C09E470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901391"/>
            <a:ext cx="6019798" cy="5519073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If you do use the keyword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ourier"/>
              </a:rPr>
              <a:t>virtual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Bembo" panose="02020502050201020203" pitchFamily="18" charset="0"/>
              </a:rPr>
              <a:t>, the program chooses a method based on the type of object the reference or pointer refers to.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// behavior with virtual </a:t>
            </a:r>
            <a:r>
              <a:rPr lang="en-US" sz="1600" b="0" i="0" u="none" strike="noStrike" baseline="0" dirty="0" err="1">
                <a:latin typeface="Courier"/>
              </a:rPr>
              <a:t>ViewAcct</a:t>
            </a:r>
            <a:r>
              <a:rPr lang="en-US" sz="1600" b="0" i="0" u="none" strike="noStrike" baseline="0" dirty="0">
                <a:latin typeface="Courier"/>
              </a:rPr>
              <a:t>()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// method chosen according to object type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Brass </a:t>
            </a:r>
            <a:r>
              <a:rPr lang="en-US" sz="1600" b="0" i="0" u="none" strike="noStrike" baseline="0" dirty="0" err="1">
                <a:latin typeface="Courier"/>
              </a:rPr>
              <a:t>dom</a:t>
            </a:r>
            <a:r>
              <a:rPr lang="en-US" sz="1600" b="0" i="0" u="none" strike="noStrike" baseline="0" dirty="0">
                <a:latin typeface="Courier"/>
              </a:rPr>
              <a:t>("Dominic Banker", 11224, 4183.45);</a:t>
            </a:r>
          </a:p>
          <a:p>
            <a:pPr marL="0" indent="0" algn="l">
              <a:buNone/>
            </a:pPr>
            <a:r>
              <a:rPr lang="sv-SE" sz="1600" b="0" i="0" u="none" strike="noStrike" baseline="0" dirty="0">
                <a:latin typeface="Courier"/>
              </a:rPr>
              <a:t>BrassPlus dot("Dorothy Banker", 12118, 2592.00);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Brass &amp; b1_ref = </a:t>
            </a:r>
            <a:r>
              <a:rPr lang="en-US" sz="1600" b="0" i="0" u="none" strike="noStrike" baseline="0" dirty="0" err="1">
                <a:latin typeface="Courier"/>
              </a:rPr>
              <a:t>dom</a:t>
            </a:r>
            <a:r>
              <a:rPr lang="en-US" sz="1600" b="0" i="0" u="none" strike="noStrike" baseline="0" dirty="0"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Brass &amp; b2_ref = dot;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b1_ref.ViewAcct(); // use Brass::</a:t>
            </a:r>
            <a:r>
              <a:rPr lang="en-US" sz="1600" b="0" i="0" u="none" strike="noStrike" baseline="0" dirty="0" err="1">
                <a:latin typeface="Courier"/>
              </a:rPr>
              <a:t>ViewAcct</a:t>
            </a:r>
            <a:r>
              <a:rPr lang="en-US" sz="1600" b="0" i="0" u="none" strike="noStrike" baseline="0" dirty="0">
                <a:latin typeface="Courier"/>
              </a:rPr>
              <a:t>()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Courier"/>
              </a:rPr>
              <a:t>b2_ref.ViewAcct(); // use </a:t>
            </a:r>
            <a:r>
              <a:rPr lang="en-US" sz="1600" b="0" i="0" u="none" strike="noStrike" baseline="0" dirty="0" err="1">
                <a:latin typeface="Courier"/>
              </a:rPr>
              <a:t>BrassPlus</a:t>
            </a:r>
            <a:r>
              <a:rPr lang="en-US" sz="1600" b="0" i="0" u="none" strike="noStrike" baseline="0" dirty="0">
                <a:latin typeface="Courier"/>
              </a:rPr>
              <a:t>::</a:t>
            </a:r>
            <a:r>
              <a:rPr lang="en-US" sz="1600" b="0" i="0" u="none" strike="noStrike" baseline="0" dirty="0" err="1">
                <a:latin typeface="Courier"/>
              </a:rPr>
              <a:t>ViewAcct</a:t>
            </a:r>
            <a:r>
              <a:rPr lang="en-US" sz="1600" b="0" i="0" u="none" strike="noStrike" baseline="0" dirty="0">
                <a:latin typeface="Courier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5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359B-03BA-4AAD-AB2A-3AFFDB88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0449"/>
          </a:xfrm>
        </p:spPr>
        <p:txBody>
          <a:bodyPr>
            <a:normAutofit fontScale="90000"/>
          </a:bodyPr>
          <a:lstStyle/>
          <a:p>
            <a:r>
              <a:rPr lang="en-IN" dirty="0"/>
              <a:t>Accessing private members of the base class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C1213-35A3-4FE9-B757-2305815C7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704747"/>
            <a:ext cx="5181600" cy="4351338"/>
          </a:xfrm>
        </p:spPr>
        <p:txBody>
          <a:bodyPr/>
          <a:lstStyle/>
          <a:p>
            <a:r>
              <a:rPr lang="en-IN" dirty="0"/>
              <a:t>Using member initialisation syntax  - constructor functions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6F2F-B708-4CEE-A99D-228A4836A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704747"/>
            <a:ext cx="5181600" cy="4351338"/>
          </a:xfrm>
        </p:spPr>
        <p:txBody>
          <a:bodyPr/>
          <a:lstStyle/>
          <a:p>
            <a:r>
              <a:rPr lang="en-IN" dirty="0"/>
              <a:t>Using public functions of the base class - Other functions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BC05B-892F-4396-9415-4643F3FD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798"/>
            <a:ext cx="5920810" cy="2894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70B84-271A-4B1A-A88A-8885E924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07" y="1654798"/>
            <a:ext cx="5169696" cy="265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49DFA4-6FCB-4A42-8BA7-F1B490C44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503" y="4476915"/>
            <a:ext cx="4378331" cy="16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3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B328-1774-497E-A3FB-3B949DF2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Accessing private members of the base class </a:t>
            </a:r>
            <a:r>
              <a:rPr lang="en-IN" dirty="0" err="1"/>
              <a:t>contd</a:t>
            </a:r>
            <a:r>
              <a:rPr lang="en-I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ADD55-C400-46D3-824F-6D92BD0E67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467C9-6F2F-4877-BFAB-EC4C945A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1690688"/>
            <a:ext cx="6671119" cy="50542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628720-F5C6-4190-B856-CF23A758B068}"/>
              </a:ext>
            </a:extLst>
          </p:cNvPr>
          <p:cNvSpPr/>
          <p:nvPr/>
        </p:nvSpPr>
        <p:spPr>
          <a:xfrm>
            <a:off x="2497394" y="2664542"/>
            <a:ext cx="1120877" cy="265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0CDD7-E2C2-4C60-894D-FA384EBED9D6}"/>
              </a:ext>
            </a:extLst>
          </p:cNvPr>
          <p:cNvSpPr txBox="1"/>
          <p:nvPr/>
        </p:nvSpPr>
        <p:spPr>
          <a:xfrm>
            <a:off x="3636923" y="2590178"/>
            <a:ext cx="716728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Base class method not redefined in the derived class – Brass:: not required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53F7C-61EA-452E-AD7F-17F752A669F8}"/>
              </a:ext>
            </a:extLst>
          </p:cNvPr>
          <p:cNvSpPr/>
          <p:nvPr/>
        </p:nvSpPr>
        <p:spPr>
          <a:xfrm>
            <a:off x="1489587" y="4901841"/>
            <a:ext cx="1843548" cy="265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05E41-3D89-4D29-9765-2E267057E973}"/>
              </a:ext>
            </a:extLst>
          </p:cNvPr>
          <p:cNvSpPr txBox="1"/>
          <p:nvPr/>
        </p:nvSpPr>
        <p:spPr>
          <a:xfrm>
            <a:off x="3485535" y="4901841"/>
            <a:ext cx="82541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Base class method not redefined in the derived class – Brass:: not required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1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E16B-1F4A-44D9-A134-8EC1D031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8F474-4817-4337-864C-9410CD2EA6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52084-5FDE-429A-971E-0E75F5CD19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9FFF8-202E-4571-8468-3049377A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3"/>
          <a:stretch/>
        </p:blipFill>
        <p:spPr>
          <a:xfrm>
            <a:off x="0" y="0"/>
            <a:ext cx="6032998" cy="493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63FF3F-23EC-4850-94FB-F05F60B5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98" y="0"/>
            <a:ext cx="6159002" cy="58025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85D79-A8D8-411C-BE13-5F63EAB58681}"/>
              </a:ext>
            </a:extLst>
          </p:cNvPr>
          <p:cNvSpPr/>
          <p:nvPr/>
        </p:nvSpPr>
        <p:spPr>
          <a:xfrm>
            <a:off x="6871198" y="3563937"/>
            <a:ext cx="3010221" cy="8999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6F1A-77E9-4DBB-A07C-92F683BB7A6F}"/>
              </a:ext>
            </a:extLst>
          </p:cNvPr>
          <p:cNvSpPr txBox="1"/>
          <p:nvPr/>
        </p:nvSpPr>
        <p:spPr>
          <a:xfrm>
            <a:off x="9881419" y="3726426"/>
            <a:ext cx="237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POLYMORPHIC ASPECT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0A2A2F-A217-494B-B524-6CFC87D9AF14}"/>
              </a:ext>
            </a:extLst>
          </p:cNvPr>
          <p:cNvSpPr/>
          <p:nvPr/>
        </p:nvSpPr>
        <p:spPr>
          <a:xfrm>
            <a:off x="7197213" y="4768645"/>
            <a:ext cx="3224981" cy="36933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B9797-6FE4-4251-BA84-41F61ABC4D7D}"/>
              </a:ext>
            </a:extLst>
          </p:cNvPr>
          <p:cNvSpPr txBox="1"/>
          <p:nvPr/>
        </p:nvSpPr>
        <p:spPr>
          <a:xfrm>
            <a:off x="8643122" y="5111571"/>
            <a:ext cx="3548878" cy="120032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VIRTUAL DESTRUCTOR ENSURES THE CORRESPONDING DESTRUCTOR IS CALLED (BASED ON THE OBJECT THE POINTER POINTS TO)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1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9896-0390-4EE5-8166-6CED084B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Static vs dynamic 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A867E-D024-4122-B9A4-5D9E7C52B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Binding:</a:t>
            </a:r>
          </a:p>
          <a:p>
            <a:pPr lvl="1"/>
            <a:r>
              <a:rPr lang="en-US" sz="2000" b="0" i="0" u="none" strike="noStrike" baseline="0" dirty="0">
                <a:latin typeface="Bembo" panose="02020502050201020203" pitchFamily="18" charset="0"/>
              </a:rPr>
              <a:t>Interpreting a function call in the source code as executing a particular block of function code is termed </a:t>
            </a:r>
            <a:r>
              <a:rPr lang="en-US" sz="2000" b="0" i="1" u="none" strike="noStrike" baseline="0" dirty="0">
                <a:latin typeface="Bembo-Italic"/>
              </a:rPr>
              <a:t>binding </a:t>
            </a:r>
            <a:r>
              <a:rPr lang="en-US" sz="2000" b="0" i="0" u="none" strike="noStrike" baseline="0" dirty="0">
                <a:latin typeface="Bembo" panose="02020502050201020203" pitchFamily="18" charset="0"/>
              </a:rPr>
              <a:t>the function name.</a:t>
            </a:r>
          </a:p>
          <a:p>
            <a:pPr lvl="1"/>
            <a:r>
              <a:rPr lang="en-US" sz="2000" dirty="0">
                <a:latin typeface="Bembo" panose="02020502050201020203" pitchFamily="18" charset="0"/>
              </a:rPr>
              <a:t>C – Binding is done by compiler using function name (Static binding)</a:t>
            </a:r>
          </a:p>
          <a:p>
            <a:pPr lvl="1"/>
            <a:r>
              <a:rPr lang="en-US" sz="2000" dirty="0">
                <a:latin typeface="Bembo" panose="02020502050201020203" pitchFamily="18" charset="0"/>
              </a:rPr>
              <a:t>C++ - Function overloading – binding is done by compiler using function name and arguments (Static binding)</a:t>
            </a:r>
          </a:p>
          <a:p>
            <a:pPr lvl="1"/>
            <a:r>
              <a:rPr lang="en-US" sz="2000" dirty="0">
                <a:latin typeface="Bembo" panose="02020502050201020203" pitchFamily="18" charset="0"/>
              </a:rPr>
              <a:t>C++ - Virtual functions invocation using reference / pointer– binding takes place during run time – Dynamic binding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19797-244D-4BDB-8C34-8F7B993DA5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Dynamic binding</a:t>
            </a:r>
          </a:p>
          <a:p>
            <a:pPr lvl="1"/>
            <a:r>
              <a:rPr lang="en-IN" dirty="0"/>
              <a:t>Performed by maintaining a hidden pointer pointing to table of virtual functions maintained for the base and derived classes for each object</a:t>
            </a:r>
          </a:p>
          <a:p>
            <a:r>
              <a:rPr lang="en-IN" dirty="0"/>
              <a:t>Non-virtual functions of a class – static binding (less processing overhead at run-time, conceptual model </a:t>
            </a:r>
            <a:r>
              <a:rPr lang="en-IN" dirty="0" err="1"/>
              <a:t>doesnot</a:t>
            </a:r>
            <a:r>
              <a:rPr lang="en-IN" dirty="0"/>
              <a:t> require a redefinition in the derived class)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9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F256-17F2-4C25-B86B-A3C502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5BCCE-7BEE-484F-9742-993988E3DE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C8B61-DF40-48AD-BA94-EF7AA9ECE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BB0A3-4C3A-4CB1-862F-05A5E1A1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81" y="140685"/>
            <a:ext cx="6210838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8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29B2-0477-49B1-ACD6-A49E4491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points – Virtual functions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9FE247-F923-4C59-984F-07AFDC89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Beginning a class method declaration with the keyword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ourier"/>
              </a:rPr>
              <a:t>virtual</a:t>
            </a:r>
            <a:r>
              <a:rPr lang="en-US" sz="1800" b="0" i="0" u="none" strike="noStrike" baseline="0" dirty="0">
                <a:latin typeface="Courier"/>
              </a:rPr>
              <a:t> 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in a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base class 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makes the function virtual for the base class and all classes derived from the base class, including classes derived from the derived classes, and so on.</a:t>
            </a:r>
          </a:p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If a virtual method is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invoked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 by using a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reference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 to an object or by using a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pointer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 to an object, the program uses the method defined for the object type rather than the method defined for the reference or pointer type. This is called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Bembo-Italic"/>
              </a:rPr>
              <a:t>dynamic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, or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Bembo-Italic"/>
              </a:rPr>
              <a:t>late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,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Bembo-Italic"/>
              </a:rPr>
              <a:t>binding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. This behavior is important because it’s always valid for a base-class pointer or reference to refer to an object of a derived type.</a:t>
            </a:r>
          </a:p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If you’re defining a class that will be used as a base class for inheritance, you should declare as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virtual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 functions the class methods that may have to be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Bembo" panose="02020502050201020203" pitchFamily="18" charset="0"/>
              </a:rPr>
              <a:t>redefined</a:t>
            </a:r>
            <a:r>
              <a:rPr lang="en-US" sz="1800" b="0" i="0" u="none" strike="noStrike" baseline="0" dirty="0">
                <a:latin typeface="Bembo" panose="02020502050201020203" pitchFamily="18" charset="0"/>
              </a:rPr>
              <a:t> in derived classes.</a:t>
            </a:r>
          </a:p>
          <a:p>
            <a:pPr algn="l"/>
            <a:r>
              <a:rPr lang="en-US" sz="1800" dirty="0">
                <a:latin typeface="Bembo" panose="02020502050201020203" pitchFamily="18" charset="0"/>
              </a:rPr>
              <a:t>Constructors – can’t be virtual (appropriate constructor – invoked when object is instantiated)</a:t>
            </a:r>
          </a:p>
          <a:p>
            <a:pPr algn="l"/>
            <a:r>
              <a:rPr lang="en-US" sz="1800" dirty="0">
                <a:latin typeface="Bembo" panose="02020502050201020203" pitchFamily="18" charset="0"/>
              </a:rPr>
              <a:t>Destructor – virtual for a base class with virtual functions (appropriate destructor should be called when an object is deleted through reference / pointer)</a:t>
            </a:r>
          </a:p>
        </p:txBody>
      </p:sp>
    </p:spTree>
    <p:extLst>
      <p:ext uri="{BB962C8B-B14F-4D97-AF65-F5344CB8AC3E}">
        <p14:creationId xmlns:p14="http://schemas.microsoft.com/office/powerpoint/2010/main" val="330880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05D4-FB9C-4EAC-96AA-AB8576AC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4BF8-C966-4FEA-B8B6-4F2AE961F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019" y="1690688"/>
            <a:ext cx="10515600" cy="4351338"/>
          </a:xfrm>
        </p:spPr>
        <p:txBody>
          <a:bodyPr/>
          <a:lstStyle/>
          <a:p>
            <a:r>
              <a:rPr lang="en-IN" dirty="0"/>
              <a:t>Classes in a school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D78F3E-C584-496F-B6F9-D1FCB9F0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92" y="0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th using inheritance class in C++">
            <a:extLst>
              <a:ext uri="{FF2B5EF4-FFF2-40B4-BE49-F238E27FC236}">
                <a16:creationId xmlns:a16="http://schemas.microsoft.com/office/drawing/2014/main" id="{836FD2C1-8C2B-4589-B074-CE60A1E5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59" y="3016251"/>
            <a:ext cx="5794373" cy="34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0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C2F6-B54D-4D95-BD2F-B930B4F39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8" y="19665"/>
            <a:ext cx="3540211" cy="6839196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Friends</a:t>
            </a:r>
          </a:p>
          <a:p>
            <a:pPr lvl="1"/>
            <a:r>
              <a:rPr lang="en-IN" sz="1800" dirty="0"/>
              <a:t>Non member functions</a:t>
            </a:r>
          </a:p>
          <a:p>
            <a:pPr lvl="1"/>
            <a:r>
              <a:rPr lang="en-IN" sz="1800" dirty="0"/>
              <a:t>Cannot be virtual</a:t>
            </a:r>
          </a:p>
          <a:p>
            <a:r>
              <a:rPr lang="en-IN" sz="2000" dirty="0"/>
              <a:t>No redefinition of a function in a class</a:t>
            </a:r>
          </a:p>
          <a:p>
            <a:pPr lvl="1"/>
            <a:r>
              <a:rPr lang="en-IN" sz="1800" dirty="0"/>
              <a:t>Most recent in the inheritance hierarchy is used</a:t>
            </a:r>
          </a:p>
          <a:p>
            <a:r>
              <a:rPr lang="en-IN" sz="2000" dirty="0"/>
              <a:t>Redefinition hides methods</a:t>
            </a:r>
          </a:p>
          <a:p>
            <a:pPr lvl="1"/>
            <a:r>
              <a:rPr lang="en-IN" sz="1800" dirty="0"/>
              <a:t>Redefinition in derived class hides the functions with same name (irrespective of signature) in the base classes</a:t>
            </a:r>
          </a:p>
          <a:p>
            <a:pPr lvl="1"/>
            <a:r>
              <a:rPr lang="en-IN" sz="1800" dirty="0"/>
              <a:t>Rule to be followed</a:t>
            </a:r>
          </a:p>
          <a:p>
            <a:pPr lvl="2"/>
            <a:r>
              <a:rPr lang="en-IN" sz="1600" dirty="0"/>
              <a:t>Redefinition should not alter the input and return type</a:t>
            </a:r>
          </a:p>
          <a:p>
            <a:pPr lvl="2"/>
            <a:r>
              <a:rPr lang="en-IN" sz="1600" dirty="0"/>
              <a:t>Exception: Return of base class reference can be replaced by derived class reference</a:t>
            </a:r>
          </a:p>
          <a:p>
            <a:pPr lvl="2"/>
            <a:r>
              <a:rPr lang="en-IN" sz="1600" dirty="0"/>
              <a:t>If there are overloaded functions in base class – each of the overloaded should be redefined in the derived class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2BA0D-BE28-4BA4-9BC3-1A8EB890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101" y="-8829"/>
            <a:ext cx="3540211" cy="154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70464-58DA-4280-AA54-AD25DD0E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741" y="234929"/>
            <a:ext cx="3540211" cy="13036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12F56C-F86B-407A-82CE-720EFDFCE2E2}"/>
              </a:ext>
            </a:extLst>
          </p:cNvPr>
          <p:cNvSpPr/>
          <p:nvPr/>
        </p:nvSpPr>
        <p:spPr>
          <a:xfrm>
            <a:off x="8927689" y="787874"/>
            <a:ext cx="2300749" cy="334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B974F-99A2-402F-B06A-98C7E24B7CA4}"/>
              </a:ext>
            </a:extLst>
          </p:cNvPr>
          <p:cNvSpPr txBox="1"/>
          <p:nvPr/>
        </p:nvSpPr>
        <p:spPr>
          <a:xfrm>
            <a:off x="8999581" y="1096283"/>
            <a:ext cx="307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Hides function with arguments</a:t>
            </a:r>
          </a:p>
          <a:p>
            <a:r>
              <a:rPr lang="en-IN" dirty="0">
                <a:solidFill>
                  <a:srgbClr val="FF0000"/>
                </a:solidFill>
              </a:rPr>
              <a:t>Does not overload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193823-2B11-4619-B9BD-01566373B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90" y="1759446"/>
            <a:ext cx="3025251" cy="699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4CA572-5245-44DF-9292-504B64B8F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894"/>
          <a:stretch/>
        </p:blipFill>
        <p:spPr>
          <a:xfrm>
            <a:off x="4012735" y="2679917"/>
            <a:ext cx="3737120" cy="18920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8B944-0630-4697-B748-590B3BDE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56"/>
          <a:stretch/>
        </p:blipFill>
        <p:spPr>
          <a:xfrm>
            <a:off x="8384741" y="30941"/>
            <a:ext cx="3540211" cy="2459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2C212E-BB4B-47E9-A5A5-06B853553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476" y="5351446"/>
            <a:ext cx="6386546" cy="410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62B327-A1BA-401A-97C4-8D0C8FDD6F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55"/>
          <a:stretch/>
        </p:blipFill>
        <p:spPr>
          <a:xfrm>
            <a:off x="8209721" y="2870301"/>
            <a:ext cx="3969621" cy="19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7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AEF3-64B3-4EB0-A4D1-8B75A4D7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0449"/>
          </a:xfrm>
        </p:spPr>
        <p:txBody>
          <a:bodyPr>
            <a:normAutofit fontScale="90000"/>
          </a:bodyPr>
          <a:lstStyle/>
          <a:p>
            <a:r>
              <a:rPr lang="en-IN" dirty="0"/>
              <a:t>Protected Members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734F6-F51A-44ED-9299-D9D09E4A0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64" y="420289"/>
            <a:ext cx="5061840" cy="1036227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Private to other classes</a:t>
            </a:r>
          </a:p>
          <a:p>
            <a:pPr lvl="1"/>
            <a:r>
              <a:rPr lang="en-IN" dirty="0"/>
              <a:t>Cannot be accessed directly using objects by other classes</a:t>
            </a:r>
          </a:p>
          <a:p>
            <a:r>
              <a:rPr lang="en-IN" dirty="0"/>
              <a:t>Public to the derived classes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9C14A-74B5-47DD-8910-E4655503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87" y="0"/>
            <a:ext cx="1856018" cy="14869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7687D-03B5-4E23-AAF7-DDE48C1C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" y="2852341"/>
            <a:ext cx="4892464" cy="31778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07E00-5EF6-4FF7-BEF7-CBD28F844F62}"/>
              </a:ext>
            </a:extLst>
          </p:cNvPr>
          <p:cNvSpPr txBox="1"/>
          <p:nvPr/>
        </p:nvSpPr>
        <p:spPr>
          <a:xfrm>
            <a:off x="7955" y="1456516"/>
            <a:ext cx="183255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sz="1400" dirty="0"/>
              <a:t> class Brass</a:t>
            </a:r>
          </a:p>
          <a:p>
            <a:r>
              <a:rPr lang="en-IN" sz="1400" dirty="0"/>
              <a:t> {</a:t>
            </a:r>
          </a:p>
          <a:p>
            <a:r>
              <a:rPr lang="en-IN" sz="1400" dirty="0"/>
              <a:t>      private:</a:t>
            </a:r>
          </a:p>
          <a:p>
            <a:r>
              <a:rPr lang="en-IN" sz="1400" dirty="0"/>
              <a:t>            double balance;</a:t>
            </a:r>
          </a:p>
          <a:p>
            <a:r>
              <a:rPr lang="en-IN" sz="1400" dirty="0"/>
              <a:t>      . . . . </a:t>
            </a:r>
          </a:p>
          <a:p>
            <a:r>
              <a:rPr lang="en-IN" sz="1400" dirty="0"/>
              <a:t> };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A063EA-216A-4317-A044-EAEDDF300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05" y="0"/>
            <a:ext cx="4920740" cy="38420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686972-8A98-4346-A9F4-8B6E8F1501B0}"/>
              </a:ext>
            </a:extLst>
          </p:cNvPr>
          <p:cNvSpPr/>
          <p:nvPr/>
        </p:nvSpPr>
        <p:spPr>
          <a:xfrm>
            <a:off x="924232" y="4019428"/>
            <a:ext cx="1661652" cy="132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90344-03CB-405C-AB55-B34C5F614890}"/>
              </a:ext>
            </a:extLst>
          </p:cNvPr>
          <p:cNvSpPr/>
          <p:nvPr/>
        </p:nvSpPr>
        <p:spPr>
          <a:xfrm>
            <a:off x="924231" y="5169769"/>
            <a:ext cx="1504336" cy="149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71EC5E-A9B3-4BB9-ADB4-55542299F69F}"/>
              </a:ext>
            </a:extLst>
          </p:cNvPr>
          <p:cNvSpPr/>
          <p:nvPr/>
        </p:nvSpPr>
        <p:spPr>
          <a:xfrm>
            <a:off x="7835881" y="1351454"/>
            <a:ext cx="1258529" cy="21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1B3EB-3380-4E6A-AD56-34C642E63AA0}"/>
              </a:ext>
            </a:extLst>
          </p:cNvPr>
          <p:cNvSpPr/>
          <p:nvPr/>
        </p:nvSpPr>
        <p:spPr>
          <a:xfrm>
            <a:off x="7835880" y="2841511"/>
            <a:ext cx="1258529" cy="210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7CA4A-9E57-48F6-98EB-B389B0D350B9}"/>
              </a:ext>
            </a:extLst>
          </p:cNvPr>
          <p:cNvSpPr txBox="1"/>
          <p:nvPr/>
        </p:nvSpPr>
        <p:spPr>
          <a:xfrm>
            <a:off x="5116804" y="3979583"/>
            <a:ext cx="674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Adv</a:t>
            </a:r>
            <a:r>
              <a:rPr lang="en-IN" dirty="0"/>
              <a:t>: of protected access: Ease of access</a:t>
            </a:r>
          </a:p>
          <a:p>
            <a:r>
              <a:rPr lang="en-IN" b="1" dirty="0" err="1">
                <a:highlight>
                  <a:srgbClr val="FFFF00"/>
                </a:highlight>
              </a:rPr>
              <a:t>Disadv</a:t>
            </a:r>
            <a:r>
              <a:rPr lang="en-IN" dirty="0"/>
              <a:t>: Security issues (Derived class can create public method for other objects to modify the attribute)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CC41D1-B84D-4DA1-8E9E-80B94A95F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132" y="4571414"/>
            <a:ext cx="3152060" cy="923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D68403-341F-4D7E-B89C-32E01C7B0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699" y="5741497"/>
            <a:ext cx="7179821" cy="8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08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11F0-DA5E-470E-AD20-2B18834E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8101"/>
          </a:xfrm>
        </p:spPr>
        <p:txBody>
          <a:bodyPr>
            <a:normAutofit fontScale="90000"/>
          </a:bodyPr>
          <a:lstStyle/>
          <a:p>
            <a:r>
              <a:rPr lang="en-IN" dirty="0"/>
              <a:t>Issue with 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C6996-9CBB-479A-9B12-9A580FAE2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14580"/>
            <a:ext cx="5181600" cy="2244930"/>
          </a:xfrm>
        </p:spPr>
        <p:txBody>
          <a:bodyPr/>
          <a:lstStyle/>
          <a:p>
            <a:r>
              <a:rPr lang="en-IN" dirty="0"/>
              <a:t>Some attributes/ methods of a base class can conflict with that of the derived class</a:t>
            </a:r>
          </a:p>
          <a:p>
            <a:r>
              <a:rPr lang="en-IN" dirty="0"/>
              <a:t>Example: Ellipse and Circle </a:t>
            </a:r>
          </a:p>
          <a:p>
            <a:pPr lvl="1"/>
            <a:r>
              <a:rPr lang="en-IN" dirty="0"/>
              <a:t>Share a is a relationship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E3633-25EE-4780-9C56-4FB90D6B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39" y="0"/>
            <a:ext cx="5844261" cy="3757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390A2-74C6-4B84-B908-4EFF4FDC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07" y="3844752"/>
            <a:ext cx="2937404" cy="1022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A5AB4-7C64-4C11-A68E-24C4D13F3423}"/>
              </a:ext>
            </a:extLst>
          </p:cNvPr>
          <p:cNvSpPr txBox="1"/>
          <p:nvPr/>
        </p:nvSpPr>
        <p:spPr>
          <a:xfrm>
            <a:off x="5498199" y="4953954"/>
            <a:ext cx="634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Problem: Many methods in base class are not required by the derived class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F5E38A-6FA3-4125-B940-169B5538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1" y="3757766"/>
            <a:ext cx="4532203" cy="2839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407B3-3E52-49D4-93D7-07897F242DC3}"/>
              </a:ext>
            </a:extLst>
          </p:cNvPr>
          <p:cNvSpPr txBox="1"/>
          <p:nvPr/>
        </p:nvSpPr>
        <p:spPr>
          <a:xfrm>
            <a:off x="5498199" y="5600285"/>
            <a:ext cx="583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Soln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2: Creating a separate class which has the common elements of both the classes – abstract class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995CE-1736-44B5-84B1-8B19D4F6723D}"/>
              </a:ext>
            </a:extLst>
          </p:cNvPr>
          <p:cNvSpPr txBox="1"/>
          <p:nvPr/>
        </p:nvSpPr>
        <p:spPr>
          <a:xfrm>
            <a:off x="132242" y="3388434"/>
            <a:ext cx="491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Soln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1: Separate class –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donot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capture relationship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40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18C45D-549B-4A4C-B66A-057773F9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4" y="564403"/>
            <a:ext cx="5974225" cy="3093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35AF8-80B6-48D3-A6AC-83650C961CC2}"/>
              </a:ext>
            </a:extLst>
          </p:cNvPr>
          <p:cNvSpPr txBox="1"/>
          <p:nvPr/>
        </p:nvSpPr>
        <p:spPr>
          <a:xfrm>
            <a:off x="6862917" y="0"/>
            <a:ext cx="4817806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Abstract base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 methods need not be implemented by abstract base class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Method that are not implemented </a:t>
            </a:r>
            <a:r>
              <a:rPr lang="en-IN" dirty="0">
                <a:solidFill>
                  <a:srgbClr val="FF0000"/>
                </a:solidFill>
              </a:rPr>
              <a:t>– pure virtual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Indicated by </a:t>
            </a:r>
            <a:r>
              <a:rPr lang="en-IN" dirty="0">
                <a:solidFill>
                  <a:srgbClr val="FF0000"/>
                </a:solidFill>
              </a:rPr>
              <a:t>=0</a:t>
            </a:r>
            <a:r>
              <a:rPr lang="en-IN" dirty="0"/>
              <a:t> at the end of the function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Objects cannot be created for an abstract base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Pure virtual function – may also have a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ABC – </a:t>
            </a:r>
            <a:r>
              <a:rPr lang="en-IN" dirty="0" err="1"/>
              <a:t>atleast</a:t>
            </a:r>
            <a:r>
              <a:rPr lang="en-IN" dirty="0"/>
              <a:t> one virtual function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9FB9B5-1CBE-4EB0-A827-011E5A30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93" y="4620169"/>
            <a:ext cx="2941054" cy="35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40ED6-E02A-4F63-82E1-CCB4D23E5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09" y="5457513"/>
            <a:ext cx="5292240" cy="342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709577-2384-4D44-A223-231A21EF0B70}"/>
              </a:ext>
            </a:extLst>
          </p:cNvPr>
          <p:cNvSpPr txBox="1"/>
          <p:nvPr/>
        </p:nvSpPr>
        <p:spPr>
          <a:xfrm>
            <a:off x="7434093" y="4137779"/>
            <a:ext cx="307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Virtual function with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5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90DEC-74FF-452E-89D4-6755ECA8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3214" cy="685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C4843-6A5F-4787-A816-F17CA9F7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14" y="-1"/>
            <a:ext cx="4838562" cy="20254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9ADAA-83F6-4A60-BD92-3E16BAAC9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14" y="2025443"/>
            <a:ext cx="4838562" cy="338784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6443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62B9B-58B5-48ED-AC5B-4B784E6D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341806" cy="6840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FE4EA-3BF9-49B4-B636-B778FA36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85" y="0"/>
            <a:ext cx="5338916" cy="68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6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3ACC-4053-42CD-9950-31743D10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base class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F982-761C-497B-B75F-1E5299556A2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IN" dirty="0"/>
              <a:t>More systematic and disciplined approach</a:t>
            </a:r>
          </a:p>
          <a:p>
            <a:r>
              <a:rPr lang="en-IN" dirty="0"/>
              <a:t>Classes that derive an abstract base class are enforced to provide implementations of the pure virtual functions that are not implemented by the abstract base class – </a:t>
            </a:r>
            <a:r>
              <a:rPr lang="en-IN" dirty="0">
                <a:solidFill>
                  <a:srgbClr val="FF0000"/>
                </a:solidFill>
              </a:rPr>
              <a:t>A standard is set for component based programming paradigm</a:t>
            </a:r>
          </a:p>
          <a:p>
            <a:r>
              <a:rPr lang="en-IN" dirty="0"/>
              <a:t>Concrete classes (non-abstract / instantiable) never serve as a base class – </a:t>
            </a:r>
            <a:r>
              <a:rPr lang="en-IN" dirty="0">
                <a:solidFill>
                  <a:srgbClr val="FF0000"/>
                </a:solidFill>
              </a:rPr>
              <a:t>cleaner design with fewer complications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94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196F-17BD-4F45-89C1-687561609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 and Dynamic Memory Allocation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FDFC-108F-45A8-8893-54847186B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Class with pointers and dynamic memory allocation – requires user defined copy constructors and destructors</a:t>
            </a:r>
          </a:p>
          <a:p>
            <a:r>
              <a:rPr lang="en-IN" dirty="0"/>
              <a:t>For derived class that inherits a class with DMA</a:t>
            </a:r>
          </a:p>
          <a:p>
            <a:pPr lvl="1"/>
            <a:r>
              <a:rPr lang="en-IN" dirty="0"/>
              <a:t>Need not required user defined constructors/destructors as base class constructors / destructors are invoked</a:t>
            </a:r>
          </a:p>
          <a:p>
            <a:r>
              <a:rPr lang="en-IN" dirty="0"/>
              <a:t>When both base and derived classes have DMA</a:t>
            </a:r>
          </a:p>
          <a:p>
            <a:pPr lvl="1"/>
            <a:r>
              <a:rPr lang="en-IN" dirty="0"/>
              <a:t>Base class destructor to release DM is called automatically</a:t>
            </a:r>
          </a:p>
          <a:p>
            <a:pPr lvl="1"/>
            <a:r>
              <a:rPr lang="en-IN" dirty="0"/>
              <a:t>Copy constructor and assignment operator must invoke the base class counterparts in their implementation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6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1A5F-3153-4D43-9C9C-66BFB11C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315912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EXAMPLE – INHERITANCE, FRIENDS, DMA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EB6F-AFE5-4142-AA47-4D576345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55"/>
          <a:stretch/>
        </p:blipFill>
        <p:spPr>
          <a:xfrm>
            <a:off x="-1" y="437891"/>
            <a:ext cx="6999643" cy="5549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1289E-BE51-44BF-A850-99EBB4B31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45"/>
          <a:stretch/>
        </p:blipFill>
        <p:spPr>
          <a:xfrm>
            <a:off x="6095999" y="0"/>
            <a:ext cx="5437239" cy="35244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E654EF-E3CF-4A9A-89E8-7C41CA42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37" y="3291854"/>
            <a:ext cx="5253706" cy="3374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7631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9D54-E75A-4724-88A4-A09B4B78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DF6EC-025E-4C60-B0C4-34DDCB7A4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4B151-F78A-4474-9EFC-6114DBA5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870064" cy="5884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1B947-969E-40FE-BC6E-888BF9A3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932" y="79923"/>
            <a:ext cx="5870065" cy="39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CEDF-C89E-4849-A95B-0CCFEB80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A74C-7365-4075-8BCB-8D720971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drastically </a:t>
            </a:r>
            <a:r>
              <a:rPr lang="en-US" b="1" dirty="0">
                <a:solidFill>
                  <a:srgbClr val="FF0000"/>
                </a:solidFill>
              </a:rPr>
              <a:t>reduces code redundancy </a:t>
            </a:r>
            <a:r>
              <a:rPr lang="en-US" dirty="0"/>
              <a:t>as it allows the derived class to inherit all the properties of the base class, leaving no room for duplicate data to achieve the same task.</a:t>
            </a:r>
          </a:p>
          <a:p>
            <a:r>
              <a:rPr lang="en-US" dirty="0"/>
              <a:t>Inheritance in C++ offers the feature of </a:t>
            </a:r>
            <a:r>
              <a:rPr lang="en-US" b="1" dirty="0">
                <a:solidFill>
                  <a:srgbClr val="FF0000"/>
                </a:solidFill>
              </a:rPr>
              <a:t>code reusability</a:t>
            </a:r>
            <a:r>
              <a:rPr lang="en-US" dirty="0"/>
              <a:t>. We can use the same fragment of code multiple times. To sum it up, inheritance helps us save our development time, maintain data in a simplified manner and gives us the provision to make our code extensible.</a:t>
            </a:r>
          </a:p>
          <a:p>
            <a:r>
              <a:rPr lang="en-US" dirty="0"/>
              <a:t>It </a:t>
            </a:r>
            <a:r>
              <a:rPr lang="en-US" b="1" dirty="0">
                <a:solidFill>
                  <a:srgbClr val="FF0000"/>
                </a:solidFill>
              </a:rPr>
              <a:t>increases the code reliability </a:t>
            </a:r>
            <a:r>
              <a:rPr lang="en-US" dirty="0"/>
              <a:t>by providing a definite body to the program.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transitive nature of inheritance </a:t>
            </a:r>
            <a:r>
              <a:rPr lang="en-US" dirty="0"/>
              <a:t>makes things much easier for us.</a:t>
            </a:r>
          </a:p>
          <a:p>
            <a:pPr marL="0" indent="0">
              <a:buNone/>
            </a:pPr>
            <a:r>
              <a:rPr lang="en-US" dirty="0"/>
              <a:t>Let us first try to understand what transitive means.</a:t>
            </a:r>
          </a:p>
          <a:p>
            <a:pPr marL="0" indent="0">
              <a:buNone/>
            </a:pPr>
            <a:r>
              <a:rPr lang="en-US" dirty="0"/>
              <a:t>If a = b and b = c, by transitive law, a =c.</a:t>
            </a:r>
          </a:p>
          <a:p>
            <a:pPr marL="0" indent="0">
              <a:buNone/>
            </a:pPr>
            <a:r>
              <a:rPr lang="en-US" dirty="0"/>
              <a:t>Similarly, if class B inherits all the properties of class A and class C inherits all the properties of class B, then class C has properties of both classes A and class B.</a:t>
            </a:r>
          </a:p>
        </p:txBody>
      </p:sp>
    </p:spTree>
    <p:extLst>
      <p:ext uri="{BB962C8B-B14F-4D97-AF65-F5344CB8AC3E}">
        <p14:creationId xmlns:p14="http://schemas.microsoft.com/office/powerpoint/2010/main" val="1247786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FE45-6CA9-4406-BCD1-D505FF88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CFF7-2011-43F0-9F1E-8328A38C5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C3246-51CE-4252-8561-E62B9431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451"/>
            <a:ext cx="6006380" cy="486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6AC8A3-3F37-406C-9BD6-EE8A9231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8" y="5239366"/>
            <a:ext cx="4611245" cy="1601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DA830-397B-45F7-970C-20B4C4B59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817165" cy="68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7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CB43-6E0B-4A39-87FD-16A242DF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8780-0F70-4A88-8B39-129B3F5AA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FD674-6670-4581-B25B-3C3241D5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60843" cy="6862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0EF0D-0F43-4797-BDC1-F6739C88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2913246" cy="55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6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E3B6-76E2-4EA6-A6B5-D82A839D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1288"/>
          </a:xfrm>
        </p:spPr>
        <p:txBody>
          <a:bodyPr>
            <a:normAutofit fontScale="90000"/>
          </a:bodyPr>
          <a:lstStyle/>
          <a:p>
            <a:r>
              <a:rPr lang="en-IN" dirty="0"/>
              <a:t>Class Design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ED01-78C8-4D26-95F0-F46A33A2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1288"/>
            <a:ext cx="12192000" cy="5745675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Default constructor – </a:t>
            </a:r>
          </a:p>
          <a:p>
            <a:pPr lvl="1"/>
            <a:r>
              <a:rPr lang="en-IN" dirty="0"/>
              <a:t>provided by compiler when no constructor is defined. </a:t>
            </a:r>
          </a:p>
          <a:p>
            <a:pPr lvl="1"/>
            <a:r>
              <a:rPr lang="en-IN" dirty="0"/>
              <a:t>If any type of constructor is defined compiler does not provide. </a:t>
            </a:r>
          </a:p>
          <a:p>
            <a:pPr lvl="1"/>
            <a:r>
              <a:rPr lang="en-IN" dirty="0"/>
              <a:t>Proper initialisation of variables and pointers</a:t>
            </a:r>
          </a:p>
          <a:p>
            <a:r>
              <a:rPr lang="en-IN" dirty="0"/>
              <a:t>Copy constructor – for deep copying</a:t>
            </a:r>
          </a:p>
          <a:p>
            <a:r>
              <a:rPr lang="en-IN" dirty="0"/>
              <a:t>Assignment Operators – When one object values are copied to another. </a:t>
            </a:r>
          </a:p>
          <a:p>
            <a:r>
              <a:rPr lang="en-IN" dirty="0"/>
              <a:t>Other method considerations</a:t>
            </a:r>
          </a:p>
          <a:p>
            <a:pPr lvl="1"/>
            <a:r>
              <a:rPr lang="en-IN" dirty="0"/>
              <a:t>Constructor – not inherited. As they are called when creating new objects. Cannot be called by existing objects</a:t>
            </a:r>
          </a:p>
          <a:p>
            <a:pPr lvl="1"/>
            <a:r>
              <a:rPr lang="en-IN" dirty="0"/>
              <a:t>Destructor – virtual </a:t>
            </a:r>
          </a:p>
          <a:p>
            <a:pPr lvl="1"/>
            <a:r>
              <a:rPr lang="en-IN" dirty="0"/>
              <a:t>Conversion – using constructors and conversion functions</a:t>
            </a:r>
          </a:p>
          <a:p>
            <a:pPr lvl="1"/>
            <a:r>
              <a:rPr lang="en-IN" dirty="0"/>
              <a:t>Passing an object by value vs Passing a reference – Passing reference is more efficient as temporary objects are not created. To avoid the modification of the object passed, it can be received in a </a:t>
            </a:r>
            <a:r>
              <a:rPr lang="en-IN" dirty="0" err="1"/>
              <a:t>const</a:t>
            </a:r>
            <a:r>
              <a:rPr lang="en-IN" dirty="0"/>
              <a:t> formal argument</a:t>
            </a:r>
          </a:p>
          <a:p>
            <a:pPr lvl="1"/>
            <a:r>
              <a:rPr lang="en-IN" dirty="0"/>
              <a:t>Returning object vs returning reference – Return by reference is more efficient, local variables cannot be returned by reference</a:t>
            </a:r>
          </a:p>
          <a:p>
            <a:pPr lvl="1"/>
            <a:r>
              <a:rPr lang="en-IN" dirty="0"/>
              <a:t>Using </a:t>
            </a:r>
            <a:r>
              <a:rPr lang="en-IN" dirty="0" err="1"/>
              <a:t>const</a:t>
            </a:r>
            <a:r>
              <a:rPr lang="en-IN" dirty="0"/>
              <a:t> – </a:t>
            </a:r>
          </a:p>
          <a:p>
            <a:pPr lvl="2"/>
            <a:r>
              <a:rPr lang="en-IN" dirty="0"/>
              <a:t>When used in an argument - ensures that the function does not modify the argument</a:t>
            </a:r>
          </a:p>
          <a:p>
            <a:pPr lvl="2"/>
            <a:r>
              <a:rPr lang="en-IN" dirty="0"/>
              <a:t>When used at the end of a method header – ensures the method does not  alter the state of the object</a:t>
            </a:r>
          </a:p>
        </p:txBody>
      </p:sp>
    </p:spTree>
    <p:extLst>
      <p:ext uri="{BB962C8B-B14F-4D97-AF65-F5344CB8AC3E}">
        <p14:creationId xmlns:p14="http://schemas.microsoft.com/office/powerpoint/2010/main" val="3783653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7BBC4B-9BCF-4497-9F8A-D2437522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97361" cy="13255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Public inheritance considerations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832D-85E6-48FF-997D-74D3FCB13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90688"/>
            <a:ext cx="6019800" cy="5149952"/>
          </a:xfrm>
        </p:spPr>
        <p:txBody>
          <a:bodyPr>
            <a:normAutofit fontScale="625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Is-a relationship consideration – choice of base and derived classes, creation of abstract classes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not inherited – constructors, destructors, assignment operators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operator – to be provided in case of DMA in the class objects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Assigning derived class object to base class object can be handled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Assigning base class object to derived class object require converters (parameterised constructor) / separate operator function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vs protected – private (security) protected (speed)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Stroustrup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his book The Design and Evolution of C++, indicates that it’s better to use private data members than protected data members but that protected methods are useful.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method – only for methods that are redefined.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call be reference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Destructor – base class destructor should be virtual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 – not a member, hence not inherited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 to a derived class can access friend to a base class using dynamic cast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2F2A7D-9AC6-48AA-B072-33B7381997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91FC73-3470-47BD-9271-DA41AABB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0"/>
            <a:ext cx="5433531" cy="4267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3D786-905F-4700-AF8A-6801C26C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80385"/>
            <a:ext cx="5125362" cy="1507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4316E-F36B-4A7B-A6F6-0D94F340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133885"/>
            <a:ext cx="4431640" cy="2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2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82B557-746E-4FC7-AB67-89EA4F93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base class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E958D-B86A-43BA-8677-834F7EEA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A derived object automatically uses inherited base-class methods if the derived class hasn’t redefined the method.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A derived-class destructor automatically invokes the base-class constructor.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A derived-class constructor automatically invokes the base-class default constructor if you don’t specify another constructor in a member-initialization list.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A derived-class constructor explicitly invokes the base-class constructor specified in a member-initialization list.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Derived-class methods can use the scope-resolution operator to invoke public and protected base-class methods.</a:t>
            </a:r>
          </a:p>
          <a:p>
            <a:pPr algn="l"/>
            <a:r>
              <a:rPr lang="en-US" sz="2400" b="0" i="0" u="none" strike="noStrike" baseline="0" dirty="0">
                <a:latin typeface="Bembo" panose="02020502050201020203" pitchFamily="18" charset="0"/>
              </a:rPr>
              <a:t>Friends to a derived class can type cast a derived-class reference or pointer to a base-class reference or pointer and then use that reference or pointer to invoke a friend to the base class.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9572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EBAD-BD39-4BDA-AE0F-C3152F9F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9107"/>
          </a:xfrm>
        </p:spPr>
        <p:txBody>
          <a:bodyPr>
            <a:normAutofit fontScale="90000"/>
          </a:bodyPr>
          <a:lstStyle/>
          <a:p>
            <a:r>
              <a:rPr lang="en-IN" dirty="0"/>
              <a:t>Class function summary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A543-8AE2-4332-9E22-B5D44BD46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9107"/>
            <a:ext cx="10515600" cy="43513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Bembo" panose="02020502050201020203" pitchFamily="18" charset="0"/>
              </a:rPr>
              <a:t>Some can be inherited, and some can’t. Some operator functions can be either member functions or friends, and others can only be member functions.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8DA87-95C3-4464-A4B6-FC07BD5C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13" y="1079201"/>
            <a:ext cx="6440624" cy="3268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AFA23-3D47-4145-A191-4086C83C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013" y="4499762"/>
            <a:ext cx="6515438" cy="18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84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300A13-775A-48F3-B9B1-80FFE6AE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Has a relationship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9006-70BE-4122-8AC9-4E990E11F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Classes with object members-private 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D9ACC-CB28-4D57-9318-EE174045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527219"/>
            <a:ext cx="5799323" cy="512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237A9-D013-496F-9C4C-EFD4FD8880B9}"/>
              </a:ext>
            </a:extLst>
          </p:cNvPr>
          <p:cNvSpPr txBox="1"/>
          <p:nvPr/>
        </p:nvSpPr>
        <p:spPr>
          <a:xfrm>
            <a:off x="1160206" y="619432"/>
            <a:ext cx="441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Classes with object members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A449E-0BDD-45F5-BCD0-261B74C2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14" y="282819"/>
            <a:ext cx="5886346" cy="1840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FF111-42DE-4F92-9FFA-FB0C06A19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45" y="2222084"/>
            <a:ext cx="4805650" cy="245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5A8F7-B9F9-498C-91F8-DBAD85D72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745" y="3013248"/>
            <a:ext cx="5273067" cy="13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77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A2FED-2A88-473C-B9DB-B677AA7C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88361" cy="68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66D20-E097-4E49-B4A3-0BA41466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4461" cy="5260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E05F3-A3D7-49E2-955D-02A84866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61" y="0"/>
            <a:ext cx="5121965" cy="68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2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A0D7-E742-4093-999A-6632F363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C744-F736-49A1-8DD7-437321A15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class &lt;</a:t>
            </a:r>
            <a:r>
              <a:rPr lang="en-IN" dirty="0" err="1"/>
              <a:t>new_class_name</a:t>
            </a:r>
            <a:r>
              <a:rPr lang="en-IN" dirty="0"/>
              <a:t>&gt;:&lt;</a:t>
            </a:r>
            <a:r>
              <a:rPr lang="en-IN" dirty="0" err="1"/>
              <a:t>access_specifier</a:t>
            </a:r>
            <a:r>
              <a:rPr lang="en-IN" dirty="0"/>
              <a:t>&gt; &lt;</a:t>
            </a:r>
            <a:r>
              <a:rPr lang="en-IN" dirty="0" err="1"/>
              <a:t>old_class_name</a:t>
            </a:r>
            <a:r>
              <a:rPr lang="en-IN" dirty="0"/>
              <a:t>&gt;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Access specifier – decides the visibility/  access specifier of the old class members in the new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82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79E03-04A7-47CD-8CFF-82297BCE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6381135" cy="6381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5FB72-C908-4A55-A916-04B41B7B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029"/>
          <a:stretch/>
        </p:blipFill>
        <p:spPr>
          <a:xfrm>
            <a:off x="5077815" y="0"/>
            <a:ext cx="6053911" cy="22024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EF5BA-7473-4528-B75B-6B528E2E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33" y="2202426"/>
            <a:ext cx="4237705" cy="2152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0CD10-B3FC-4093-9BAB-52F37B88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838" y="3866969"/>
            <a:ext cx="1539373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04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D9ACC-CB28-4D57-9318-EE174045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7" y="1527219"/>
            <a:ext cx="5799323" cy="512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237A9-D013-496F-9C4C-EFD4FD8880B9}"/>
              </a:ext>
            </a:extLst>
          </p:cNvPr>
          <p:cNvSpPr txBox="1"/>
          <p:nvPr/>
        </p:nvSpPr>
        <p:spPr>
          <a:xfrm>
            <a:off x="1160206" y="619432"/>
            <a:ext cx="441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Classes with object members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87B60-364E-48D1-ADE7-CCE03A48E44D}"/>
              </a:ext>
            </a:extLst>
          </p:cNvPr>
          <p:cNvSpPr txBox="1"/>
          <p:nvPr/>
        </p:nvSpPr>
        <p:spPr>
          <a:xfrm>
            <a:off x="6990736" y="698090"/>
            <a:ext cx="3830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Using Private Inheritance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ADDF2-1F4B-4240-A60E-0FB59F8F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63" y="1634175"/>
            <a:ext cx="5509737" cy="4435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1321A-B37A-44BA-A8DA-53BC092E8318}"/>
              </a:ext>
            </a:extLst>
          </p:cNvPr>
          <p:cNvSpPr txBox="1"/>
          <p:nvPr/>
        </p:nvSpPr>
        <p:spPr>
          <a:xfrm>
            <a:off x="5574134" y="6297598"/>
            <a:ext cx="660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Private Inheritance provides two nameless sub-objects as members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649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17DE-72CB-4C6E-8389-7DB6DECF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8604"/>
          </a:xfrm>
        </p:spPr>
        <p:txBody>
          <a:bodyPr>
            <a:normAutofit fontScale="90000"/>
          </a:bodyPr>
          <a:lstStyle/>
          <a:p>
            <a:r>
              <a:rPr lang="en-IN" dirty="0"/>
              <a:t>Using Private Inheritance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C6F7D-8237-4453-AF6A-BE626D69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4" y="588604"/>
            <a:ext cx="9388498" cy="62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09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059AD-1C69-41FA-9CEC-4EDCE564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88905" cy="5358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3F62F-EE97-45C9-BD87-9AA0706B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129" y="99302"/>
            <a:ext cx="5454830" cy="43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1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1BD9B-9281-4B9A-899F-7360D4D7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21" y="1003870"/>
            <a:ext cx="7358566" cy="49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97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2C8D9-5BA7-456B-8B90-6612899E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74890" cy="6872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E88167-D5DC-4F02-BD81-FD69D1DC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33" y="2202426"/>
            <a:ext cx="4237705" cy="2152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E87A-716B-4A08-BBAE-90A2E3E5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838" y="3866969"/>
            <a:ext cx="1539373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5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07CA-58E1-43B1-9DC0-5712E8E9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Containment Vs Private 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0A6E-6B24-494C-83F5-85FE6A856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0" i="0" u="none" strike="noStrike" baseline="0" dirty="0">
                <a:latin typeface="FranklinGothic-Book"/>
              </a:rPr>
              <a:t>In general, you should use containment to model a </a:t>
            </a:r>
            <a:r>
              <a:rPr lang="en-US" sz="3200" b="0" i="1" u="none" strike="noStrike" baseline="0" dirty="0">
                <a:latin typeface="FranklinGothic-BookItal"/>
              </a:rPr>
              <a:t>has-a </a:t>
            </a:r>
            <a:r>
              <a:rPr lang="en-US" sz="3200" b="0" i="0" u="none" strike="noStrike" baseline="0" dirty="0">
                <a:latin typeface="FranklinGothic-Book"/>
              </a:rPr>
              <a:t>relationship. </a:t>
            </a:r>
          </a:p>
          <a:p>
            <a:pPr algn="l"/>
            <a:r>
              <a:rPr lang="en-US" sz="3200" b="0" i="0" u="none" strike="noStrike" baseline="0" dirty="0">
                <a:latin typeface="FranklinGothic-Book"/>
              </a:rPr>
              <a:t>You should use </a:t>
            </a:r>
            <a:r>
              <a:rPr lang="en-US" sz="3600" b="0" i="0" u="none" strike="noStrike" baseline="0" dirty="0">
                <a:latin typeface="FranklinGothic-Book"/>
              </a:rPr>
              <a:t>private</a:t>
            </a:r>
            <a:r>
              <a:rPr lang="en-US" sz="3200" b="0" i="0" u="none" strike="noStrike" baseline="0" dirty="0">
                <a:latin typeface="FranklinGothic-Book"/>
              </a:rPr>
              <a:t> inheritance if the new class needs to access protected members in the original class or if it needs to redefine virtual functions.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7732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517F-DF66-48BD-AE10-4719C9BE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Protected 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9EE9-55E9-42AA-81DF-B16B47D4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private inheritance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 protected is used when listing base class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 and protected members of a base class become protected members of the derived class.</a:t>
            </a:r>
          </a:p>
          <a:p>
            <a:pPr algn="just"/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with private inheritance, the (protected) interface for the base-class is available to the derived class but not to the outside world.</a:t>
            </a:r>
          </a:p>
          <a:p>
            <a:pPr algn="l"/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difference between private and protected inheritance occurs when you derive another class from the derived class. With private inheritance, this third-generation class doesn’t get the internal use of the base-class interface. </a:t>
            </a:r>
            <a:r>
              <a:rPr lang="en-US" sz="200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(base-&gt;protected-&gt;derived1-&gt;private-&gt;derived2)</a:t>
            </a:r>
          </a:p>
          <a:p>
            <a:pPr algn="l"/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because the public base-class methods become private in the derived class, and private members and methods can’t be directly accessed by the next level of derivation.</a:t>
            </a:r>
          </a:p>
          <a:p>
            <a:pPr algn="l"/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protected inheritance, public base-class methods become protected in the second generation and so are available internally to the next level of derivation.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F88F9-C0CA-4659-A24A-00A467EF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65" y="1136503"/>
            <a:ext cx="5771535" cy="9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65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B7DB-1608-481C-B809-CFCED667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9610"/>
          </a:xfrm>
        </p:spPr>
        <p:txBody>
          <a:bodyPr>
            <a:normAutofit fontScale="90000"/>
          </a:bodyPr>
          <a:lstStyle/>
          <a:p>
            <a:r>
              <a:rPr lang="en-IN" dirty="0"/>
              <a:t>Types of inheritance based on visibility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3429-9C1A-4298-9534-69A5BF3AA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80" y="529610"/>
            <a:ext cx="4623620" cy="1023887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US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en-US" sz="1800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 public 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visibility mode allows the derived class to access the public and protected but not private members of the base class</a:t>
            </a:r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6F0139-811A-4807-BB4A-6E49003D3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9064"/>
          <a:stretch/>
        </p:blipFill>
        <p:spPr bwMode="auto">
          <a:xfrm>
            <a:off x="138880" y="1453843"/>
            <a:ext cx="4762500" cy="23996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C8165-699E-4AD4-862F-5F5EF56D9C2D}"/>
              </a:ext>
            </a:extLst>
          </p:cNvPr>
          <p:cNvSpPr txBox="1"/>
          <p:nvPr/>
        </p:nvSpPr>
        <p:spPr>
          <a:xfrm>
            <a:off x="6459793" y="529610"/>
            <a:ext cx="529314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protected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visibility mode allows the derived class to access the public and protected members of the base class in the protected mode.</a:t>
            </a:r>
          </a:p>
          <a:p>
            <a:endParaRPr lang="en-US" dirty="0"/>
          </a:p>
        </p:txBody>
      </p:sp>
      <p:pic>
        <p:nvPicPr>
          <p:cNvPr id="2052" name="Picture 4" descr="Protected Visibility Mode">
            <a:extLst>
              <a:ext uri="{FF2B5EF4-FFF2-40B4-BE49-F238E27FC236}">
                <a16:creationId xmlns:a16="http://schemas.microsoft.com/office/drawing/2014/main" id="{33DB6306-9ECD-4065-AA72-2C85C7DA7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" r="2965" b="9114"/>
          <a:stretch/>
        </p:blipFill>
        <p:spPr bwMode="auto">
          <a:xfrm>
            <a:off x="6715282" y="1453842"/>
            <a:ext cx="4621312" cy="23996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C91C-0E68-433B-AAC9-1375ADCF84B4}"/>
              </a:ext>
            </a:extLst>
          </p:cNvPr>
          <p:cNvSpPr txBox="1"/>
          <p:nvPr/>
        </p:nvSpPr>
        <p:spPr>
          <a:xfrm>
            <a:off x="-63296" y="4777788"/>
            <a:ext cx="516685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private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visibility mode allows the derived class to access the public and protected members of the base class privately.</a:t>
            </a:r>
            <a:endParaRPr lang="en-US" dirty="0"/>
          </a:p>
        </p:txBody>
      </p:sp>
      <p:pic>
        <p:nvPicPr>
          <p:cNvPr id="2054" name="Picture 6" descr="Private Visibility Mode ">
            <a:extLst>
              <a:ext uri="{FF2B5EF4-FFF2-40B4-BE49-F238E27FC236}">
                <a16:creationId xmlns:a16="http://schemas.microsoft.com/office/drawing/2014/main" id="{D7978FE0-DC75-420A-BEDA-7EE4D4C3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55" y="4000500"/>
            <a:ext cx="4762500" cy="2857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173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28B6-1DCE-4FAC-9BDE-CFB67AFE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Redefining Access with using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D414-1624-4D35-814B-683C34DA6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Particular base class member made available in a different class with a specified access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DD460-6508-41D9-B4E9-660D66F6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08" y="3933217"/>
            <a:ext cx="6475154" cy="19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3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B40C2-5C50-472D-A231-247094AB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 and Derived Classes, Inheritance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7BC58-B6FF-42FF-BDF2-7D1E818FA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/>
              <a:t>When one class inherits from another, the original class is called a </a:t>
            </a:r>
            <a:r>
              <a:rPr lang="en-US" sz="2400" b="0" i="1" u="none" strike="noStrike" baseline="0" dirty="0"/>
              <a:t>base class</a:t>
            </a:r>
            <a:r>
              <a:rPr lang="en-US" sz="2400" b="0" i="0" u="none" strike="noStrike" baseline="0" dirty="0"/>
              <a:t>, and the inheriting class is called a </a:t>
            </a:r>
            <a:r>
              <a:rPr lang="en-US" sz="2400" b="0" i="1" u="none" strike="noStrike" baseline="0" dirty="0"/>
              <a:t>derived class</a:t>
            </a:r>
            <a:r>
              <a:rPr lang="en-US" sz="2400" b="0" i="0" u="none" strike="noStrike" baseline="0" dirty="0"/>
              <a:t>.</a:t>
            </a:r>
          </a:p>
          <a:p>
            <a:pPr algn="l"/>
            <a:r>
              <a:rPr lang="en-US" sz="2400" dirty="0"/>
              <a:t>Inheritance types</a:t>
            </a:r>
            <a:endParaRPr lang="en-US" sz="2000" dirty="0"/>
          </a:p>
          <a:p>
            <a:pPr lvl="1"/>
            <a:r>
              <a:rPr lang="en-US" sz="2000" dirty="0"/>
              <a:t>Based on structure of inheritance</a:t>
            </a:r>
          </a:p>
          <a:p>
            <a:pPr lvl="2"/>
            <a:r>
              <a:rPr lang="en-US" sz="1600" dirty="0"/>
              <a:t>Single inheritance</a:t>
            </a:r>
          </a:p>
          <a:p>
            <a:pPr lvl="2"/>
            <a:r>
              <a:rPr lang="en-US" sz="1600" dirty="0"/>
              <a:t>Multiple inheritance</a:t>
            </a:r>
          </a:p>
          <a:p>
            <a:pPr lvl="2"/>
            <a:r>
              <a:rPr lang="en-US" sz="1600" dirty="0"/>
              <a:t>Hierarchical inheritance</a:t>
            </a:r>
          </a:p>
          <a:p>
            <a:pPr lvl="2"/>
            <a:r>
              <a:rPr lang="en-US" sz="1600" dirty="0"/>
              <a:t>Multilevel inheritance</a:t>
            </a:r>
          </a:p>
          <a:p>
            <a:pPr lvl="2"/>
            <a:r>
              <a:rPr lang="en-US" sz="1600" dirty="0"/>
              <a:t>Hybrid inheritance</a:t>
            </a:r>
          </a:p>
          <a:p>
            <a:pPr lvl="1"/>
            <a:r>
              <a:rPr lang="en-US" sz="2000" dirty="0"/>
              <a:t>Based on visibility modes</a:t>
            </a:r>
          </a:p>
          <a:p>
            <a:pPr lvl="2"/>
            <a:r>
              <a:rPr lang="en-US" sz="1600" dirty="0"/>
              <a:t> public inheritance</a:t>
            </a:r>
          </a:p>
          <a:p>
            <a:pPr lvl="2"/>
            <a:r>
              <a:rPr lang="en-US" sz="1600" dirty="0"/>
              <a:t> private inheritance</a:t>
            </a:r>
          </a:p>
          <a:p>
            <a:pPr lvl="2"/>
            <a:r>
              <a:rPr lang="en-US" sz="1600" dirty="0"/>
              <a:t> protected inheritance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C6FCC-4B2B-49CF-80C5-662D8A0F4AE5}"/>
              </a:ext>
            </a:extLst>
          </p:cNvPr>
          <p:cNvSpPr txBox="1"/>
          <p:nvPr/>
        </p:nvSpPr>
        <p:spPr>
          <a:xfrm>
            <a:off x="4729316" y="5751871"/>
            <a:ext cx="5426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https://data-flair.training/blogs/inheritance-in-cpp/</a:t>
            </a:r>
          </a:p>
        </p:txBody>
      </p:sp>
    </p:spTree>
    <p:extLst>
      <p:ext uri="{BB962C8B-B14F-4D97-AF65-F5344CB8AC3E}">
        <p14:creationId xmlns:p14="http://schemas.microsoft.com/office/powerpoint/2010/main" val="1750336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157C-A394-4132-A682-BBF2115DD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69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IN" dirty="0"/>
              <a:t>Multiple Inheritance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569A-FDF9-493C-84C9-A5881B84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3705" cy="4351338"/>
          </a:xfrm>
        </p:spPr>
        <p:txBody>
          <a:bodyPr/>
          <a:lstStyle/>
          <a:p>
            <a:r>
              <a:rPr lang="en-IN" dirty="0"/>
              <a:t>Methods has to be mentioned with scope resolution to avoid confusion when same methods  are present in two or more parents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B4948-84EC-4909-B825-6A807C08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96" y="1825625"/>
            <a:ext cx="3719310" cy="32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62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63C4-5EAA-4ED8-9EB6-33C9EB12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5C59-D09F-410F-A99F-71EF76E1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Reusing class</a:t>
            </a:r>
          </a:p>
          <a:p>
            <a:pPr lvl="1"/>
            <a:r>
              <a:rPr lang="en-IN" dirty="0"/>
              <a:t>Derivation – is a relationship – public inheritance</a:t>
            </a:r>
          </a:p>
          <a:p>
            <a:pPr lvl="1"/>
            <a:r>
              <a:rPr lang="en-IN" dirty="0"/>
              <a:t>Composition – has a relationship – private inheritance / protected inheritance</a:t>
            </a:r>
          </a:p>
          <a:p>
            <a:r>
              <a:rPr lang="en-IN" dirty="0"/>
              <a:t>Redefining methods</a:t>
            </a:r>
          </a:p>
          <a:p>
            <a:pPr lvl="1"/>
            <a:r>
              <a:rPr lang="en-IN" dirty="0"/>
              <a:t>Virtual function – run time polymorphism</a:t>
            </a:r>
          </a:p>
          <a:p>
            <a:r>
              <a:rPr lang="en-IN" dirty="0" err="1"/>
              <a:t>Abstact</a:t>
            </a:r>
            <a:r>
              <a:rPr lang="en-IN" dirty="0"/>
              <a:t> base class design approach</a:t>
            </a:r>
          </a:p>
          <a:p>
            <a:pPr lvl="1"/>
            <a:r>
              <a:rPr lang="en-IN" dirty="0"/>
              <a:t>Designing a model before developing components</a:t>
            </a:r>
          </a:p>
          <a:p>
            <a:pPr lvl="1"/>
            <a:r>
              <a:rPr lang="en-IN" dirty="0"/>
              <a:t>Abstract base class – class with </a:t>
            </a:r>
            <a:r>
              <a:rPr lang="en-IN" dirty="0" err="1"/>
              <a:t>atleast</a:t>
            </a:r>
            <a:r>
              <a:rPr lang="en-IN" dirty="0"/>
              <a:t> one pure </a:t>
            </a:r>
            <a:r>
              <a:rPr lang="en-IN" dirty="0" err="1"/>
              <a:t>vitual</a:t>
            </a:r>
            <a:r>
              <a:rPr lang="en-IN" dirty="0"/>
              <a:t> function</a:t>
            </a:r>
          </a:p>
          <a:p>
            <a:r>
              <a:rPr lang="en-IN" dirty="0"/>
              <a:t>Multiple inheritance – avoiding ambiguities – qualifier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6A94-CC80-42E6-9D1A-502AC67E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5D40-F081-4D8D-81BD-18308EC2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8074E-739F-4F92-97C5-E35AEE6C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8" y="1"/>
            <a:ext cx="3642068" cy="24251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B1F13B-0770-4D7B-A2F3-0A53A038D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" y="2341976"/>
            <a:ext cx="4762500" cy="2857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E0C4217-F66E-41BB-9068-08199C4F0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6" y="0"/>
            <a:ext cx="5173234" cy="25821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3174E0-CAD0-4D88-9212-A8A60767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104" y="1690688"/>
            <a:ext cx="4762500" cy="2857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BC21A67-F21F-49EA-B5EF-C43E9C36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08" y="4101489"/>
            <a:ext cx="4468500" cy="26811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81DE7-FC53-404C-9482-75912C58738D}"/>
              </a:ext>
            </a:extLst>
          </p:cNvPr>
          <p:cNvSpPr txBox="1"/>
          <p:nvPr/>
        </p:nvSpPr>
        <p:spPr>
          <a:xfrm>
            <a:off x="383458" y="5633884"/>
            <a:ext cx="415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small" dirty="0">
                <a:solidFill>
                  <a:srgbClr val="FF0000"/>
                </a:solidFill>
              </a:rPr>
              <a:t>Inheritance types based on structure (the count of base and derived classes and levels)</a:t>
            </a:r>
            <a:endParaRPr lang="en-US" sz="2000" b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6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B7DB-1608-481C-B809-CFCED667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9610"/>
          </a:xfrm>
        </p:spPr>
        <p:txBody>
          <a:bodyPr>
            <a:normAutofit fontScale="90000"/>
          </a:bodyPr>
          <a:lstStyle/>
          <a:p>
            <a:r>
              <a:rPr lang="en-IN" dirty="0"/>
              <a:t>Types of inheritance based on visibility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3429-9C1A-4298-9534-69A5BF3AA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80" y="529610"/>
            <a:ext cx="4623620" cy="1023887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US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</a:t>
            </a:r>
            <a:r>
              <a:rPr lang="en-US" sz="1800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 public 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visibility mode allows the derived class to access the public and protected but not private members of the base class</a:t>
            </a:r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6F0139-811A-4807-BB4A-6E49003D3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9064"/>
          <a:stretch/>
        </p:blipFill>
        <p:spPr bwMode="auto">
          <a:xfrm>
            <a:off x="138880" y="1453843"/>
            <a:ext cx="4762500" cy="23996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C8165-699E-4AD4-862F-5F5EF56D9C2D}"/>
              </a:ext>
            </a:extLst>
          </p:cNvPr>
          <p:cNvSpPr txBox="1"/>
          <p:nvPr/>
        </p:nvSpPr>
        <p:spPr>
          <a:xfrm>
            <a:off x="6459793" y="529610"/>
            <a:ext cx="529314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protected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visibility mode allows the derived class to access the public and protected members of the base class in the protected mode.</a:t>
            </a:r>
          </a:p>
          <a:p>
            <a:endParaRPr lang="en-US" dirty="0"/>
          </a:p>
        </p:txBody>
      </p:sp>
      <p:pic>
        <p:nvPicPr>
          <p:cNvPr id="2052" name="Picture 4" descr="Protected Visibility Mode">
            <a:extLst>
              <a:ext uri="{FF2B5EF4-FFF2-40B4-BE49-F238E27FC236}">
                <a16:creationId xmlns:a16="http://schemas.microsoft.com/office/drawing/2014/main" id="{33DB6306-9ECD-4065-AA72-2C85C7DA7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" r="2965" b="9114"/>
          <a:stretch/>
        </p:blipFill>
        <p:spPr bwMode="auto">
          <a:xfrm>
            <a:off x="6715282" y="1453842"/>
            <a:ext cx="4621312" cy="23996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C91C-0E68-433B-AAC9-1375ADCF84B4}"/>
              </a:ext>
            </a:extLst>
          </p:cNvPr>
          <p:cNvSpPr txBox="1"/>
          <p:nvPr/>
        </p:nvSpPr>
        <p:spPr>
          <a:xfrm>
            <a:off x="-63296" y="4777788"/>
            <a:ext cx="516685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The 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Georgia" panose="02040502050405020303" pitchFamily="18" charset="0"/>
              </a:rPr>
              <a:t>private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 visibility mode allows the derived class to access the public and protected members of the base class privately.</a:t>
            </a:r>
            <a:endParaRPr lang="en-US" dirty="0"/>
          </a:p>
        </p:txBody>
      </p:sp>
      <p:pic>
        <p:nvPicPr>
          <p:cNvPr id="2054" name="Picture 6" descr="Private Visibility Mode ">
            <a:extLst>
              <a:ext uri="{FF2B5EF4-FFF2-40B4-BE49-F238E27FC236}">
                <a16:creationId xmlns:a16="http://schemas.microsoft.com/office/drawing/2014/main" id="{D7978FE0-DC75-420A-BEDA-7EE4D4C3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55" y="4000500"/>
            <a:ext cx="4762500" cy="2857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5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B166-2933-40D3-BB7B-09B8EFB4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Elements that cannot be inherited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8C67-1B3A-4866-BC77-B327FD361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constructor and destructor of the parent class cannot be inherited.</a:t>
            </a:r>
          </a:p>
          <a:p>
            <a:r>
              <a:rPr lang="en-US" dirty="0"/>
              <a:t>The assignment operator cannot be inherited</a:t>
            </a:r>
          </a:p>
          <a:p>
            <a:r>
              <a:rPr lang="en-US" dirty="0"/>
              <a:t>Friend function and friend classes of the parent class cannot be inherited.</a:t>
            </a:r>
          </a:p>
        </p:txBody>
      </p:sp>
    </p:spTree>
    <p:extLst>
      <p:ext uri="{BB962C8B-B14F-4D97-AF65-F5344CB8AC3E}">
        <p14:creationId xmlns:p14="http://schemas.microsoft.com/office/powerpoint/2010/main" val="334809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A736D4DFB81B47B3AD479FCB6C1400" ma:contentTypeVersion="2" ma:contentTypeDescription="Create a new document." ma:contentTypeScope="" ma:versionID="97004dfd1b9bf3cb0eafaeebe7f57e74">
  <xsd:schema xmlns:xsd="http://www.w3.org/2001/XMLSchema" xmlns:xs="http://www.w3.org/2001/XMLSchema" xmlns:p="http://schemas.microsoft.com/office/2006/metadata/properties" xmlns:ns2="ee235426-2fce-4c70-9514-99deefcc6c44" targetNamespace="http://schemas.microsoft.com/office/2006/metadata/properties" ma:root="true" ma:fieldsID="f23b1da205b6a0c5993cb1427633c220" ns2:_="">
    <xsd:import namespace="ee235426-2fce-4c70-9514-99deefcc6c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235426-2fce-4c70-9514-99deefcc6c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B999F3-50E8-48FD-90DE-94DE1D8F7FC4}"/>
</file>

<file path=customXml/itemProps2.xml><?xml version="1.0" encoding="utf-8"?>
<ds:datastoreItem xmlns:ds="http://schemas.openxmlformats.org/officeDocument/2006/customXml" ds:itemID="{85CAC7F4-ADB2-4866-8B36-6E71680AAE96}"/>
</file>

<file path=customXml/itemProps3.xml><?xml version="1.0" encoding="utf-8"?>
<ds:datastoreItem xmlns:ds="http://schemas.openxmlformats.org/officeDocument/2006/customXml" ds:itemID="{12BB2505-9F4E-4FBE-AFED-F38F2AD75A01}"/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2982</Words>
  <Application>Microsoft Office PowerPoint</Application>
  <PresentationFormat>Widescreen</PresentationFormat>
  <Paragraphs>256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Bembo</vt:lpstr>
      <vt:lpstr>Bembo-Italic</vt:lpstr>
      <vt:lpstr>Calibri</vt:lpstr>
      <vt:lpstr>Calibri Light</vt:lpstr>
      <vt:lpstr>Courier</vt:lpstr>
      <vt:lpstr>FranklinGothic-Book</vt:lpstr>
      <vt:lpstr>FranklinGothic-BookItal</vt:lpstr>
      <vt:lpstr>Georgia</vt:lpstr>
      <vt:lpstr>Times New Roman</vt:lpstr>
      <vt:lpstr>Office Theme</vt:lpstr>
      <vt:lpstr>PowerPoint Presentation</vt:lpstr>
      <vt:lpstr>Class Inheritance</vt:lpstr>
      <vt:lpstr>Example</vt:lpstr>
      <vt:lpstr>Importance</vt:lpstr>
      <vt:lpstr>Syntax</vt:lpstr>
      <vt:lpstr>Base and Derived Classes, Inheritance types</vt:lpstr>
      <vt:lpstr>PowerPoint Presentation</vt:lpstr>
      <vt:lpstr>Types of inheritance based on visibility mode</vt:lpstr>
      <vt:lpstr>Elements that cannot be inherited</vt:lpstr>
      <vt:lpstr>Object Relationships vs visibility control types</vt:lpstr>
      <vt:lpstr>Examples</vt:lpstr>
      <vt:lpstr>PowerPoint Presentation</vt:lpstr>
      <vt:lpstr>PowerPoint Presentation</vt:lpstr>
      <vt:lpstr>PowerPoint Presentation</vt:lpstr>
      <vt:lpstr>Derived class constructor</vt:lpstr>
      <vt:lpstr>PowerPoint Presentation</vt:lpstr>
      <vt:lpstr>PowerPoint Presentation</vt:lpstr>
      <vt:lpstr>Relationship between base and derivative objects, references and pointers</vt:lpstr>
      <vt:lpstr>PowerPoint Presentation</vt:lpstr>
      <vt:lpstr>PowerPoint Presentation</vt:lpstr>
      <vt:lpstr>Polymorphic Public Inheritance</vt:lpstr>
      <vt:lpstr>PowerPoint Presentation</vt:lpstr>
      <vt:lpstr>Virtual vs Non virtual</vt:lpstr>
      <vt:lpstr>Accessing private members of the base class  </vt:lpstr>
      <vt:lpstr>Accessing private members of the base class contd…</vt:lpstr>
      <vt:lpstr>PowerPoint Presentation</vt:lpstr>
      <vt:lpstr>Static vs dynamic binding</vt:lpstr>
      <vt:lpstr>PowerPoint Presentation</vt:lpstr>
      <vt:lpstr>Key points – Virtual functions</vt:lpstr>
      <vt:lpstr>PowerPoint Presentation</vt:lpstr>
      <vt:lpstr>Protected Members</vt:lpstr>
      <vt:lpstr>Issue with inheritance</vt:lpstr>
      <vt:lpstr>PowerPoint Presentation</vt:lpstr>
      <vt:lpstr>PowerPoint Presentation</vt:lpstr>
      <vt:lpstr>PowerPoint Presentation</vt:lpstr>
      <vt:lpstr>Abstract base class approach</vt:lpstr>
      <vt:lpstr>Inheritance and Dynamic Memory Allocation</vt:lpstr>
      <vt:lpstr>EXAMPLE – INHERITANCE, FRIENDS, DMA</vt:lpstr>
      <vt:lpstr>PowerPoint Presentation</vt:lpstr>
      <vt:lpstr>PowerPoint Presentation</vt:lpstr>
      <vt:lpstr>PowerPoint Presentation</vt:lpstr>
      <vt:lpstr>Class Design Review</vt:lpstr>
      <vt:lpstr>Public inheritance considerations </vt:lpstr>
      <vt:lpstr>Using base class methods</vt:lpstr>
      <vt:lpstr>Class function summary </vt:lpstr>
      <vt:lpstr>Has a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Private Inheritance</vt:lpstr>
      <vt:lpstr>PowerPoint Presentation</vt:lpstr>
      <vt:lpstr>PowerPoint Presentation</vt:lpstr>
      <vt:lpstr>PowerPoint Presentation</vt:lpstr>
      <vt:lpstr>Containment Vs Private Inheritance</vt:lpstr>
      <vt:lpstr>Protected Inheritance</vt:lpstr>
      <vt:lpstr>Types of inheritance based on visibility mode</vt:lpstr>
      <vt:lpstr>Redefining Access with using</vt:lpstr>
      <vt:lpstr>Multiple Inheritance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Krishnan</dc:creator>
  <cp:lastModifiedBy>Divya Krishnan</cp:lastModifiedBy>
  <cp:revision>93</cp:revision>
  <dcterms:created xsi:type="dcterms:W3CDTF">2021-04-19T14:34:43Z</dcterms:created>
  <dcterms:modified xsi:type="dcterms:W3CDTF">2021-04-26T15:34:53Z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0x010100CCA736D4DFB81B47B3AD479FCB6C1400</vt:lpwstr>
  </property>
</Properties>
</file>